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Lst>
  <p:notesMasterIdLst>
    <p:notesMasterId r:id="rId29"/>
  </p:notesMasterIdLst>
  <p:sldIdLst>
    <p:sldId id="280" r:id="rId5"/>
    <p:sldId id="256" r:id="rId6"/>
    <p:sldId id="282" r:id="rId7"/>
    <p:sldId id="271" r:id="rId8"/>
    <p:sldId id="277" r:id="rId9"/>
    <p:sldId id="279" r:id="rId10"/>
    <p:sldId id="275" r:id="rId11"/>
    <p:sldId id="276" r:id="rId12"/>
    <p:sldId id="263" r:id="rId13"/>
    <p:sldId id="264" r:id="rId14"/>
    <p:sldId id="266" r:id="rId15"/>
    <p:sldId id="267" r:id="rId16"/>
    <p:sldId id="268" r:id="rId17"/>
    <p:sldId id="258" r:id="rId18"/>
    <p:sldId id="259" r:id="rId19"/>
    <p:sldId id="260" r:id="rId20"/>
    <p:sldId id="262" r:id="rId21"/>
    <p:sldId id="270" r:id="rId22"/>
    <p:sldId id="272" r:id="rId23"/>
    <p:sldId id="273" r:id="rId24"/>
    <p:sldId id="274" r:id="rId25"/>
    <p:sldId id="284" r:id="rId26"/>
    <p:sldId id="281"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0" autoAdjust="0"/>
    <p:restoredTop sz="94660"/>
  </p:normalViewPr>
  <p:slideViewPr>
    <p:cSldViewPr snapToGrid="0">
      <p:cViewPr varScale="1">
        <p:scale>
          <a:sx n="80" d="100"/>
          <a:sy n="80" d="100"/>
        </p:scale>
        <p:origin x="78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F5041-FCDA-4493-83B6-1847B4784F97}"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70879B-7779-4994-818A-A1C0652C9097}" type="slidenum">
              <a:rPr lang="en-US" smtClean="0"/>
              <a:t>‹#›</a:t>
            </a:fld>
            <a:endParaRPr lang="en-US"/>
          </a:p>
        </p:txBody>
      </p:sp>
    </p:spTree>
    <p:extLst>
      <p:ext uri="{BB962C8B-B14F-4D97-AF65-F5344CB8AC3E}">
        <p14:creationId xmlns:p14="http://schemas.microsoft.com/office/powerpoint/2010/main" val="1106247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70879B-7779-4994-818A-A1C0652C9097}" type="slidenum">
              <a:rPr lang="en-US" smtClean="0"/>
              <a:t>4</a:t>
            </a:fld>
            <a:endParaRPr lang="en-US"/>
          </a:p>
        </p:txBody>
      </p:sp>
    </p:spTree>
    <p:extLst>
      <p:ext uri="{BB962C8B-B14F-4D97-AF65-F5344CB8AC3E}">
        <p14:creationId xmlns:p14="http://schemas.microsoft.com/office/powerpoint/2010/main" val="1830416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70879B-7779-4994-818A-A1C0652C9097}" type="slidenum">
              <a:rPr lang="en-US" smtClean="0"/>
              <a:t>10</a:t>
            </a:fld>
            <a:endParaRPr lang="en-US"/>
          </a:p>
        </p:txBody>
      </p:sp>
    </p:spTree>
    <p:extLst>
      <p:ext uri="{BB962C8B-B14F-4D97-AF65-F5344CB8AC3E}">
        <p14:creationId xmlns:p14="http://schemas.microsoft.com/office/powerpoint/2010/main" val="1405379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70879B-7779-4994-818A-A1C0652C9097}" type="slidenum">
              <a:rPr lang="en-US" smtClean="0"/>
              <a:t>18</a:t>
            </a:fld>
            <a:endParaRPr lang="en-US"/>
          </a:p>
        </p:txBody>
      </p:sp>
    </p:spTree>
    <p:extLst>
      <p:ext uri="{BB962C8B-B14F-4D97-AF65-F5344CB8AC3E}">
        <p14:creationId xmlns:p14="http://schemas.microsoft.com/office/powerpoint/2010/main" val="4160847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ECECEC"/>
                </a:solidFill>
                <a:effectLst/>
                <a:latin typeface="Söhne"/>
              </a:rPr>
              <a:t>2. Success Stories and Testimonials</a:t>
            </a:r>
            <a:r>
              <a:rPr lang="en-US" b="0" i="0" dirty="0">
                <a:solidFill>
                  <a:srgbClr val="ECECEC"/>
                </a:solidFill>
                <a:effectLst/>
                <a:latin typeface="Söhne"/>
              </a:rPr>
              <a:t>: Share real-life success stories and testimonials from OvuSense users who have successfully conceived with the help of the product. Personal narratives can resonate with individuals facing similar challenges and inspire confidence in OvuSense as a reliable solution.</a:t>
            </a:r>
          </a:p>
          <a:p>
            <a:pPr algn="l">
              <a:buFont typeface="+mj-lt"/>
              <a:buAutoNum type="arabicPeriod"/>
            </a:pPr>
            <a:r>
              <a:rPr lang="en-US" b="1" i="0" dirty="0">
                <a:solidFill>
                  <a:srgbClr val="ECECEC"/>
                </a:solidFill>
                <a:effectLst/>
                <a:latin typeface="Söhne"/>
              </a:rPr>
              <a:t>Blog Posts and Articles : </a:t>
            </a:r>
            <a:r>
              <a:rPr lang="en-US" b="0" i="0" dirty="0">
                <a:solidFill>
                  <a:srgbClr val="ECECEC"/>
                </a:solidFill>
                <a:effectLst/>
                <a:latin typeface="Söhne"/>
              </a:rPr>
              <a:t>Develop blog posts, infographics, and videos explaining the importance of accurate ovulation tracking for conception. Content should highlight the benefits of OvuSense over traditional methods like ovulation predictor kits (OPKs) and fertility apps.</a:t>
            </a:r>
          </a:p>
          <a:p>
            <a:pPr algn="l">
              <a:buFont typeface="+mj-lt"/>
              <a:buNone/>
            </a:pPr>
            <a:r>
              <a:rPr lang="en-US" b="0" i="0" dirty="0">
                <a:solidFill>
                  <a:srgbClr val="ECECEC"/>
                </a:solidFill>
                <a:effectLst/>
                <a:latin typeface="Söhne"/>
              </a:rPr>
              <a:t>3. </a:t>
            </a:r>
            <a:r>
              <a:rPr lang="en-US" b="1" i="0" dirty="0">
                <a:solidFill>
                  <a:srgbClr val="ECECEC"/>
                </a:solidFill>
                <a:effectLst/>
                <a:latin typeface="Söhne"/>
              </a:rPr>
              <a:t>Email Marketing</a:t>
            </a:r>
            <a:r>
              <a:rPr lang="en-US" b="0" i="0" dirty="0">
                <a:solidFill>
                  <a:srgbClr val="ECECEC"/>
                </a:solidFill>
                <a:effectLst/>
                <a:latin typeface="Söhne"/>
              </a:rPr>
              <a:t>:</a:t>
            </a:r>
          </a:p>
          <a:p>
            <a:pPr algn="l">
              <a:buFont typeface="+mj-lt"/>
              <a:buNone/>
            </a:pPr>
            <a:r>
              <a:rPr lang="en-US" b="0" i="0" dirty="0">
                <a:solidFill>
                  <a:srgbClr val="ECECEC"/>
                </a:solidFill>
                <a:effectLst/>
                <a:latin typeface="Söhne"/>
              </a:rPr>
              <a:t>4. </a:t>
            </a:r>
            <a:r>
              <a:rPr lang="en-US" b="1" i="0" dirty="0">
                <a:solidFill>
                  <a:srgbClr val="ECECEC"/>
                </a:solidFill>
                <a:effectLst/>
                <a:latin typeface="Söhne"/>
              </a:rPr>
              <a:t>Social Media Advertising</a:t>
            </a:r>
            <a:r>
              <a:rPr lang="en-US" b="0" i="0" dirty="0">
                <a:solidFill>
                  <a:srgbClr val="ECECEC"/>
                </a:solidFill>
                <a:effectLst/>
                <a:latin typeface="Söhne"/>
              </a:rPr>
              <a:t>: Run targeted ads on platforms like Facebook, Instagram, and Pinterest, focusing on women within the specified age range and with interests related to fertility, pregnancy, and motherhood.</a:t>
            </a:r>
          </a:p>
          <a:p>
            <a:pPr algn="l">
              <a:buFont typeface="+mj-lt"/>
              <a:buNone/>
            </a:pPr>
            <a:r>
              <a:rPr lang="en-US" b="0" i="0" dirty="0">
                <a:solidFill>
                  <a:srgbClr val="ECECEC"/>
                </a:solidFill>
                <a:effectLst/>
                <a:latin typeface="Söhne"/>
              </a:rPr>
              <a:t>5. </a:t>
            </a:r>
            <a:r>
              <a:rPr lang="en-US" b="1" i="0" dirty="0">
                <a:solidFill>
                  <a:srgbClr val="ECECEC"/>
                </a:solidFill>
                <a:effectLst/>
                <a:latin typeface="Söhne"/>
              </a:rPr>
              <a:t>Instagram Giveaways</a:t>
            </a:r>
            <a:r>
              <a:rPr lang="en-US" b="0" i="0" dirty="0">
                <a:solidFill>
                  <a:srgbClr val="ECECEC"/>
                </a:solidFill>
                <a:effectLst/>
                <a:latin typeface="Söhne"/>
              </a:rPr>
              <a:t>: Host monthly giveaways on Instagram where followers can win OvuSense starter kits or other fertility-related prizes. Encourage participants to like, share, and tag friends to increase visibility and engagement.</a:t>
            </a:r>
          </a:p>
        </p:txBody>
      </p:sp>
      <p:sp>
        <p:nvSpPr>
          <p:cNvPr id="4" name="Slide Number Placeholder 3"/>
          <p:cNvSpPr>
            <a:spLocks noGrp="1"/>
          </p:cNvSpPr>
          <p:nvPr>
            <p:ph type="sldNum" sz="quarter" idx="5"/>
          </p:nvPr>
        </p:nvSpPr>
        <p:spPr/>
        <p:txBody>
          <a:bodyPr/>
          <a:lstStyle/>
          <a:p>
            <a:fld id="{2D70879B-7779-4994-818A-A1C0652C9097}" type="slidenum">
              <a:rPr lang="en-US" smtClean="0"/>
              <a:t>19</a:t>
            </a:fld>
            <a:endParaRPr lang="en-US"/>
          </a:p>
        </p:txBody>
      </p:sp>
    </p:spTree>
    <p:extLst>
      <p:ext uri="{BB962C8B-B14F-4D97-AF65-F5344CB8AC3E}">
        <p14:creationId xmlns:p14="http://schemas.microsoft.com/office/powerpoint/2010/main" val="2795322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dirty="0">
                <a:solidFill>
                  <a:srgbClr val="ECECEC"/>
                </a:solidFill>
                <a:effectLst/>
                <a:latin typeface="Söhne"/>
              </a:rPr>
              <a:t>interesting videos showing how OvuSense helps couples get pregnant. Use real stories and keep it under a minute. Share these videos on social media sites like Facebook, Instagram, and YouTube, focusing on people interested in having a baby. Test different versions of the videos to see what works best, and spend money wisely to reach more people.</a:t>
            </a:r>
          </a:p>
          <a:p>
            <a:pPr marL="228600" indent="-228600">
              <a:buAutoNum type="arabicPeriod"/>
            </a:pPr>
            <a:r>
              <a:rPr lang="en-US" b="0" i="0" dirty="0">
                <a:solidFill>
                  <a:srgbClr val="ECECEC"/>
                </a:solidFill>
                <a:effectLst/>
                <a:latin typeface="Söhne"/>
              </a:rPr>
              <a:t>Influencer marketing involves partnering with well-known INFLUENCERS in the fertility and women's health space to promote OvuSense. They'll share their experiences with their followers, helping to raise awareness and interest in the product.</a:t>
            </a:r>
          </a:p>
          <a:p>
            <a:pPr marL="228600" indent="-228600">
              <a:buAutoNum type="arabicPeriod"/>
            </a:pPr>
            <a:r>
              <a:rPr lang="en-US" b="0" i="0" dirty="0">
                <a:solidFill>
                  <a:srgbClr val="ECECEC"/>
                </a:solidFill>
                <a:effectLst/>
                <a:latin typeface="Söhne"/>
              </a:rPr>
              <a:t>Retargeting ads show personalized reminders to website visitors who haven't bought yet, using cookies to track their online activity. These ads appear on other sites they visit, prompting them to reconsider purchasing OvuSense by highlighting its benefits. It boosts conversion rates by targeting interested users.</a:t>
            </a:r>
          </a:p>
          <a:p>
            <a:pPr marL="228600" indent="-228600">
              <a:buAutoNum type="arabicPeriod"/>
            </a:pPr>
            <a:endParaRPr lang="en-US" b="0" i="0" dirty="0">
              <a:solidFill>
                <a:srgbClr val="ECECEC"/>
              </a:solidFill>
              <a:effectLst/>
              <a:latin typeface="Söhne"/>
            </a:endParaRPr>
          </a:p>
        </p:txBody>
      </p:sp>
      <p:sp>
        <p:nvSpPr>
          <p:cNvPr id="4" name="Slide Number Placeholder 3"/>
          <p:cNvSpPr>
            <a:spLocks noGrp="1"/>
          </p:cNvSpPr>
          <p:nvPr>
            <p:ph type="sldNum" sz="quarter" idx="5"/>
          </p:nvPr>
        </p:nvSpPr>
        <p:spPr/>
        <p:txBody>
          <a:bodyPr/>
          <a:lstStyle/>
          <a:p>
            <a:fld id="{2D70879B-7779-4994-818A-A1C0652C9097}" type="slidenum">
              <a:rPr lang="en-US" smtClean="0"/>
              <a:t>20</a:t>
            </a:fld>
            <a:endParaRPr lang="en-US"/>
          </a:p>
        </p:txBody>
      </p:sp>
    </p:spTree>
    <p:extLst>
      <p:ext uri="{BB962C8B-B14F-4D97-AF65-F5344CB8AC3E}">
        <p14:creationId xmlns:p14="http://schemas.microsoft.com/office/powerpoint/2010/main" val="1638980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BF6B1D20-12C9-4DEE-B48B-5FE2ABE2FB5A}" type="datetime1">
              <a:rPr lang="en-US" smtClean="0"/>
              <a:t>9/24/2024</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3DE63756-DC0D-4723-9F57-4AB51C54E73D}" type="slidenum">
              <a:rPr lang="en-US" smtClean="0"/>
              <a:t>‹#›</a:t>
            </a:fld>
            <a:endParaRPr lang="en-US"/>
          </a:p>
        </p:txBody>
      </p:sp>
    </p:spTree>
    <p:extLst>
      <p:ext uri="{BB962C8B-B14F-4D97-AF65-F5344CB8AC3E}">
        <p14:creationId xmlns:p14="http://schemas.microsoft.com/office/powerpoint/2010/main" val="295038652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4F9B29-B088-4BEF-868A-CB01FDCEB12A}" type="datetime1">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426577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446BFE-7247-45D7-97C1-4BADBC9E01C4}" type="datetime1">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3180121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C1F25E-1932-46F9-A4DE-33C803D0947B}" type="datetime1">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1947822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A6515F63-7D39-4D79-81CC-3C4F73A39886}" type="datetime1">
              <a:rPr lang="en-US" smtClean="0"/>
              <a:t>9/24/2024</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7769660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576BCF-B7D7-41F3-9F76-904C906C86A7}" type="datetime1">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3585216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7F9DC8-7A14-429B-AFB5-F550BBB94178}" type="datetime1">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3267926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A7B03F-DBA2-45CB-AC65-DBDF0AB341A6}" type="datetime1">
              <a:rPr lang="en-US" smtClean="0"/>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2330908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C3DA4-CAF9-4A68-95A5-48F5A96DECF8}" type="datetime1">
              <a:rPr lang="en-US" smtClean="0"/>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E63756-DC0D-4723-9F57-4AB51C54E73D}" type="slidenum">
              <a:rPr lang="en-US" smtClean="0"/>
              <a:t>‹#›</a:t>
            </a:fld>
            <a:endParaRPr lang="en-US"/>
          </a:p>
        </p:txBody>
      </p:sp>
    </p:spTree>
    <p:extLst>
      <p:ext uri="{BB962C8B-B14F-4D97-AF65-F5344CB8AC3E}">
        <p14:creationId xmlns:p14="http://schemas.microsoft.com/office/powerpoint/2010/main" val="4275552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DAA8C581-AF0E-4A38-9FF8-53641885F908}" type="datetime1">
              <a:rPr lang="en-US" smtClean="0"/>
              <a:t>9/24/2024</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3DE63756-DC0D-4723-9F57-4AB51C54E73D}"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89738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F922E93-7077-44C2-8D07-01B09303F36F}" type="datetime1">
              <a:rPr lang="en-US" smtClean="0"/>
              <a:t>9/24/2024</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3DE63756-DC0D-4723-9F57-4AB51C54E73D}"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79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82D9C2B8-A3E8-4E71-87CF-82352D431F94}" type="datetime1">
              <a:rPr lang="en-US" smtClean="0"/>
              <a:t>9/24/2024</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DE63756-DC0D-4723-9F57-4AB51C54E73D}" type="slidenum">
              <a:rPr lang="en-US" smtClean="0"/>
              <a:t>‹#›</a:t>
            </a:fld>
            <a:endParaRPr lang="en-US"/>
          </a:p>
        </p:txBody>
      </p:sp>
    </p:spTree>
    <p:extLst>
      <p:ext uri="{BB962C8B-B14F-4D97-AF65-F5344CB8AC3E}">
        <p14:creationId xmlns:p14="http://schemas.microsoft.com/office/powerpoint/2010/main" val="79175924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naturalcycles.com/" TargetMode="External"/><Relationship Id="rId3" Type="http://schemas.openxmlformats.org/officeDocument/2006/relationships/hyperlink" Target="https://www.semrush.com/projects/" TargetMode="External"/><Relationship Id="rId7" Type="http://schemas.openxmlformats.org/officeDocument/2006/relationships/hyperlink" Target="https://www.avawomen.com/" TargetMode="External"/><Relationship Id="rId2" Type="http://schemas.openxmlformats.org/officeDocument/2006/relationships/hyperlink" Target="https://pro.similarweb.com/#/digitalsuite/home" TargetMode="External"/><Relationship Id="rId1" Type="http://schemas.openxmlformats.org/officeDocument/2006/relationships/slideLayout" Target="../slideLayouts/slideLayout2.xml"/><Relationship Id="rId6" Type="http://schemas.openxmlformats.org/officeDocument/2006/relationships/hyperlink" Target="https://www.miracare.com/" TargetMode="External"/><Relationship Id="rId5" Type="http://schemas.openxmlformats.org/officeDocument/2006/relationships/hyperlink" Target="https://www.tempdrop.com/" TargetMode="External"/><Relationship Id="rId4" Type="http://schemas.openxmlformats.org/officeDocument/2006/relationships/hyperlink" Target="https://www.ovusense.com/us/advanced-fertility-monitor/"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02D272-730B-6D77-CD41-DC19DD6EB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10" y="302739"/>
            <a:ext cx="7412354" cy="6162525"/>
          </a:xfrm>
          <a:prstGeom prst="rect">
            <a:avLst/>
          </a:prstGeom>
        </p:spPr>
      </p:pic>
      <p:sp>
        <p:nvSpPr>
          <p:cNvPr id="7" name="Oval 6">
            <a:extLst>
              <a:ext uri="{FF2B5EF4-FFF2-40B4-BE49-F238E27FC236}">
                <a16:creationId xmlns:a16="http://schemas.microsoft.com/office/drawing/2014/main" id="{68528B00-C8B8-F594-6D96-43B86525DB64}"/>
              </a:ext>
            </a:extLst>
          </p:cNvPr>
          <p:cNvSpPr/>
          <p:nvPr/>
        </p:nvSpPr>
        <p:spPr>
          <a:xfrm>
            <a:off x="7852498" y="408806"/>
            <a:ext cx="4123912" cy="3276671"/>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r>
              <a:rPr lang="en-US" sz="2800" b="1" dirty="0" err="1"/>
              <a:t>SLiCE</a:t>
            </a:r>
            <a:r>
              <a:rPr lang="en-US" sz="2800" b="1" dirty="0"/>
              <a:t>(Shared Live Client Experience)</a:t>
            </a:r>
          </a:p>
          <a:p>
            <a:pPr algn="ctr"/>
            <a:r>
              <a:rPr lang="en-US" sz="2800" b="1" dirty="0"/>
              <a:t>PROJECT</a:t>
            </a:r>
          </a:p>
          <a:p>
            <a:pPr algn="ctr"/>
            <a:r>
              <a:rPr lang="en-US" sz="2800" b="1" dirty="0"/>
              <a:t>PRESENTATION</a:t>
            </a:r>
          </a:p>
          <a:p>
            <a:pPr algn="ctr"/>
            <a:endParaRPr lang="en-US" sz="2800" dirty="0"/>
          </a:p>
        </p:txBody>
      </p:sp>
      <p:sp>
        <p:nvSpPr>
          <p:cNvPr id="13" name="Title 1">
            <a:extLst>
              <a:ext uri="{FF2B5EF4-FFF2-40B4-BE49-F238E27FC236}">
                <a16:creationId xmlns:a16="http://schemas.microsoft.com/office/drawing/2014/main" id="{6905A8FA-0D69-A556-F42D-342775EA4EC8}"/>
              </a:ext>
            </a:extLst>
          </p:cNvPr>
          <p:cNvSpPr>
            <a:spLocks noGrp="1"/>
          </p:cNvSpPr>
          <p:nvPr>
            <p:ph type="title"/>
          </p:nvPr>
        </p:nvSpPr>
        <p:spPr>
          <a:xfrm>
            <a:off x="7852498" y="4417282"/>
            <a:ext cx="3852656" cy="1371600"/>
          </a:xfrm>
          <a:effectLst>
            <a:glow rad="63500">
              <a:schemeClr val="accent2">
                <a:satMod val="175000"/>
                <a:alpha val="40000"/>
              </a:schemeClr>
            </a:glow>
            <a:outerShdw blurRad="50800" dist="38100" dir="16200000" rotWithShape="0">
              <a:prstClr val="black">
                <a:alpha val="40000"/>
              </a:prstClr>
            </a:outerShdw>
          </a:effectLst>
          <a:scene3d>
            <a:camera prst="orthographicFront"/>
            <a:lightRig rig="threePt" dir="t"/>
          </a:scene3d>
          <a:sp3d>
            <a:bevelT prst="relaxedInset"/>
          </a:sp3d>
        </p:spPr>
        <p:txBody>
          <a:bodyPr>
            <a:normAutofit/>
          </a:bodyPr>
          <a:lstStyle/>
          <a:p>
            <a:r>
              <a:rPr lang="en-US" sz="3400" b="1" dirty="0">
                <a:solidFill>
                  <a:schemeClr val="tx1"/>
                </a:solidFill>
              </a:rPr>
              <a:t>          </a:t>
            </a:r>
            <a:br>
              <a:rPr lang="en-US" sz="3400" b="1" dirty="0">
                <a:solidFill>
                  <a:schemeClr val="tx1"/>
                </a:solidFill>
              </a:rPr>
            </a:br>
            <a:r>
              <a:rPr lang="en-US" sz="3400" b="1" dirty="0">
                <a:solidFill>
                  <a:schemeClr val="tx1"/>
                </a:solidFill>
              </a:rPr>
              <a:t>    Team Ovulife</a:t>
            </a:r>
          </a:p>
        </p:txBody>
      </p:sp>
      <p:sp>
        <p:nvSpPr>
          <p:cNvPr id="2" name="Slide Number Placeholder 1">
            <a:extLst>
              <a:ext uri="{FF2B5EF4-FFF2-40B4-BE49-F238E27FC236}">
                <a16:creationId xmlns:a16="http://schemas.microsoft.com/office/drawing/2014/main" id="{238EE151-B49E-C475-C422-74EECBDC3B9B}"/>
              </a:ext>
            </a:extLst>
          </p:cNvPr>
          <p:cNvSpPr>
            <a:spLocks noGrp="1"/>
          </p:cNvSpPr>
          <p:nvPr>
            <p:ph type="sldNum" sz="quarter" idx="12"/>
          </p:nvPr>
        </p:nvSpPr>
        <p:spPr/>
        <p:txBody>
          <a:bodyPr/>
          <a:lstStyle/>
          <a:p>
            <a:fld id="{3DE63756-DC0D-4723-9F57-4AB51C54E73D}" type="slidenum">
              <a:rPr lang="en-US" smtClean="0"/>
              <a:t>1</a:t>
            </a:fld>
            <a:endParaRPr lang="en-US"/>
          </a:p>
        </p:txBody>
      </p:sp>
    </p:spTree>
    <p:extLst>
      <p:ext uri="{BB962C8B-B14F-4D97-AF65-F5344CB8AC3E}">
        <p14:creationId xmlns:p14="http://schemas.microsoft.com/office/powerpoint/2010/main" val="107169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D7A5CF-2ADC-18B3-8E73-EFEED252E329}"/>
              </a:ext>
            </a:extLst>
          </p:cNvPr>
          <p:cNvPicPr>
            <a:picLocks noChangeAspect="1"/>
          </p:cNvPicPr>
          <p:nvPr/>
        </p:nvPicPr>
        <p:blipFill>
          <a:blip r:embed="rId3"/>
          <a:stretch>
            <a:fillRect/>
          </a:stretch>
        </p:blipFill>
        <p:spPr>
          <a:xfrm>
            <a:off x="550188" y="1484470"/>
            <a:ext cx="11233086" cy="4374057"/>
          </a:xfrm>
          <a:prstGeom prst="rect">
            <a:avLst/>
          </a:prstGeom>
          <a:ln>
            <a:solidFill>
              <a:schemeClr val="tx1"/>
            </a:solidFill>
          </a:ln>
        </p:spPr>
      </p:pic>
      <p:sp>
        <p:nvSpPr>
          <p:cNvPr id="7" name="Title 1">
            <a:extLst>
              <a:ext uri="{FF2B5EF4-FFF2-40B4-BE49-F238E27FC236}">
                <a16:creationId xmlns:a16="http://schemas.microsoft.com/office/drawing/2014/main" id="{B39F299D-E9F0-1C39-7692-E5139221DE09}"/>
              </a:ext>
            </a:extLst>
          </p:cNvPr>
          <p:cNvSpPr>
            <a:spLocks noGrp="1"/>
          </p:cNvSpPr>
          <p:nvPr>
            <p:ph type="title"/>
          </p:nvPr>
        </p:nvSpPr>
        <p:spPr>
          <a:xfrm>
            <a:off x="774358" y="569127"/>
            <a:ext cx="10515600" cy="633233"/>
          </a:xfrm>
        </p:spPr>
        <p:txBody>
          <a:bodyPr>
            <a:normAutofit/>
          </a:bodyPr>
          <a:lstStyle/>
          <a:p>
            <a:r>
              <a:rPr lang="en-US" sz="3400" b="1" dirty="0"/>
              <a:t>Traffic and Engagement – Monthly Visit</a:t>
            </a:r>
          </a:p>
        </p:txBody>
      </p:sp>
      <p:sp>
        <p:nvSpPr>
          <p:cNvPr id="2" name="TextBox 1">
            <a:extLst>
              <a:ext uri="{FF2B5EF4-FFF2-40B4-BE49-F238E27FC236}">
                <a16:creationId xmlns:a16="http://schemas.microsoft.com/office/drawing/2014/main" id="{CD27043A-3B17-8AFF-0D37-8761B1956C42}"/>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4B1D0512-6EEA-A323-A26E-C7096E3872E4}"/>
              </a:ext>
            </a:extLst>
          </p:cNvPr>
          <p:cNvSpPr>
            <a:spLocks noGrp="1"/>
          </p:cNvSpPr>
          <p:nvPr>
            <p:ph type="sldNum" sz="quarter" idx="12"/>
          </p:nvPr>
        </p:nvSpPr>
        <p:spPr/>
        <p:txBody>
          <a:bodyPr/>
          <a:lstStyle/>
          <a:p>
            <a:fld id="{3DE63756-DC0D-4723-9F57-4AB51C54E73D}" type="slidenum">
              <a:rPr lang="en-US" smtClean="0"/>
              <a:t>10</a:t>
            </a:fld>
            <a:endParaRPr lang="en-US"/>
          </a:p>
        </p:txBody>
      </p:sp>
    </p:spTree>
    <p:extLst>
      <p:ext uri="{BB962C8B-B14F-4D97-AF65-F5344CB8AC3E}">
        <p14:creationId xmlns:p14="http://schemas.microsoft.com/office/powerpoint/2010/main" val="605626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F92C9-7542-3D6D-22BF-C39F814FDFFE}"/>
              </a:ext>
            </a:extLst>
          </p:cNvPr>
          <p:cNvPicPr>
            <a:picLocks noChangeAspect="1"/>
          </p:cNvPicPr>
          <p:nvPr/>
        </p:nvPicPr>
        <p:blipFill>
          <a:blip r:embed="rId2"/>
          <a:stretch>
            <a:fillRect/>
          </a:stretch>
        </p:blipFill>
        <p:spPr>
          <a:xfrm>
            <a:off x="479457" y="1702160"/>
            <a:ext cx="11233086" cy="3473888"/>
          </a:xfrm>
          <a:prstGeom prst="rect">
            <a:avLst/>
          </a:prstGeom>
          <a:ln>
            <a:solidFill>
              <a:schemeClr val="tx1"/>
            </a:solidFill>
          </a:ln>
        </p:spPr>
      </p:pic>
      <p:sp>
        <p:nvSpPr>
          <p:cNvPr id="8" name="Title 1">
            <a:extLst>
              <a:ext uri="{FF2B5EF4-FFF2-40B4-BE49-F238E27FC236}">
                <a16:creationId xmlns:a16="http://schemas.microsoft.com/office/drawing/2014/main" id="{B0EFDA0D-DA87-EB82-522E-04E63D41A11E}"/>
              </a:ext>
            </a:extLst>
          </p:cNvPr>
          <p:cNvSpPr txBox="1">
            <a:spLocks/>
          </p:cNvSpPr>
          <p:nvPr/>
        </p:nvSpPr>
        <p:spPr>
          <a:xfrm>
            <a:off x="774358" y="569127"/>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Marketing Channel</a:t>
            </a:r>
          </a:p>
        </p:txBody>
      </p:sp>
      <p:sp>
        <p:nvSpPr>
          <p:cNvPr id="2" name="TextBox 1">
            <a:extLst>
              <a:ext uri="{FF2B5EF4-FFF2-40B4-BE49-F238E27FC236}">
                <a16:creationId xmlns:a16="http://schemas.microsoft.com/office/drawing/2014/main" id="{143AAD4C-B38E-5FF0-7EA9-B06081114F0E}"/>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2F278ED7-C6C6-9541-A42B-791B37398165}"/>
              </a:ext>
            </a:extLst>
          </p:cNvPr>
          <p:cNvSpPr>
            <a:spLocks noGrp="1"/>
          </p:cNvSpPr>
          <p:nvPr>
            <p:ph type="sldNum" sz="quarter" idx="12"/>
          </p:nvPr>
        </p:nvSpPr>
        <p:spPr/>
        <p:txBody>
          <a:bodyPr/>
          <a:lstStyle/>
          <a:p>
            <a:fld id="{3DE63756-DC0D-4723-9F57-4AB51C54E73D}" type="slidenum">
              <a:rPr lang="en-US" smtClean="0"/>
              <a:t>11</a:t>
            </a:fld>
            <a:endParaRPr lang="en-US"/>
          </a:p>
        </p:txBody>
      </p:sp>
    </p:spTree>
    <p:extLst>
      <p:ext uri="{BB962C8B-B14F-4D97-AF65-F5344CB8AC3E}">
        <p14:creationId xmlns:p14="http://schemas.microsoft.com/office/powerpoint/2010/main" val="451180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84E1F4-8D1A-334C-168F-B12C7F432671}"/>
              </a:ext>
            </a:extLst>
          </p:cNvPr>
          <p:cNvPicPr>
            <a:picLocks noChangeAspect="1"/>
          </p:cNvPicPr>
          <p:nvPr/>
        </p:nvPicPr>
        <p:blipFill>
          <a:blip r:embed="rId2"/>
          <a:stretch>
            <a:fillRect/>
          </a:stretch>
        </p:blipFill>
        <p:spPr>
          <a:xfrm>
            <a:off x="858830" y="4023959"/>
            <a:ext cx="10955550" cy="2457576"/>
          </a:xfrm>
          <a:prstGeom prst="rect">
            <a:avLst/>
          </a:prstGeom>
          <a:ln>
            <a:solidFill>
              <a:schemeClr val="tx1"/>
            </a:solidFill>
          </a:ln>
        </p:spPr>
      </p:pic>
      <p:pic>
        <p:nvPicPr>
          <p:cNvPr id="7" name="Picture 6">
            <a:extLst>
              <a:ext uri="{FF2B5EF4-FFF2-40B4-BE49-F238E27FC236}">
                <a16:creationId xmlns:a16="http://schemas.microsoft.com/office/drawing/2014/main" id="{5D4ED76D-DC5F-153B-C440-B0FBD9814029}"/>
              </a:ext>
            </a:extLst>
          </p:cNvPr>
          <p:cNvPicPr>
            <a:picLocks noChangeAspect="1"/>
          </p:cNvPicPr>
          <p:nvPr/>
        </p:nvPicPr>
        <p:blipFill>
          <a:blip r:embed="rId3"/>
          <a:stretch>
            <a:fillRect/>
          </a:stretch>
        </p:blipFill>
        <p:spPr>
          <a:xfrm>
            <a:off x="858830" y="1365923"/>
            <a:ext cx="10955550" cy="2438525"/>
          </a:xfrm>
          <a:prstGeom prst="rect">
            <a:avLst/>
          </a:prstGeom>
          <a:ln>
            <a:solidFill>
              <a:schemeClr val="tx1"/>
            </a:solidFill>
          </a:ln>
        </p:spPr>
      </p:pic>
      <p:sp>
        <p:nvSpPr>
          <p:cNvPr id="11" name="Title 1">
            <a:extLst>
              <a:ext uri="{FF2B5EF4-FFF2-40B4-BE49-F238E27FC236}">
                <a16:creationId xmlns:a16="http://schemas.microsoft.com/office/drawing/2014/main" id="{6722CDB2-AE53-9AA3-682B-B870FC773CC1}"/>
              </a:ext>
            </a:extLst>
          </p:cNvPr>
          <p:cNvSpPr txBox="1">
            <a:spLocks/>
          </p:cNvSpPr>
          <p:nvPr/>
        </p:nvSpPr>
        <p:spPr>
          <a:xfrm>
            <a:off x="774358" y="569127"/>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Audience – Traffic share by country</a:t>
            </a:r>
          </a:p>
        </p:txBody>
      </p:sp>
      <p:sp>
        <p:nvSpPr>
          <p:cNvPr id="2" name="TextBox 1">
            <a:extLst>
              <a:ext uri="{FF2B5EF4-FFF2-40B4-BE49-F238E27FC236}">
                <a16:creationId xmlns:a16="http://schemas.microsoft.com/office/drawing/2014/main" id="{A8B4CBC4-2EE8-A141-1177-CE2C2E7C904C}"/>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2A68A7EA-3665-0B34-BB21-B0A931F3C2DE}"/>
              </a:ext>
            </a:extLst>
          </p:cNvPr>
          <p:cNvSpPr>
            <a:spLocks noGrp="1"/>
          </p:cNvSpPr>
          <p:nvPr>
            <p:ph type="sldNum" sz="quarter" idx="12"/>
          </p:nvPr>
        </p:nvSpPr>
        <p:spPr/>
        <p:txBody>
          <a:bodyPr/>
          <a:lstStyle/>
          <a:p>
            <a:fld id="{3DE63756-DC0D-4723-9F57-4AB51C54E73D}" type="slidenum">
              <a:rPr lang="en-US" smtClean="0"/>
              <a:t>12</a:t>
            </a:fld>
            <a:endParaRPr lang="en-US"/>
          </a:p>
        </p:txBody>
      </p:sp>
      <p:pic>
        <p:nvPicPr>
          <p:cNvPr id="6" name="Picture 5">
            <a:extLst>
              <a:ext uri="{FF2B5EF4-FFF2-40B4-BE49-F238E27FC236}">
                <a16:creationId xmlns:a16="http://schemas.microsoft.com/office/drawing/2014/main" id="{7453E6AA-1667-6524-7604-4631430BB69D}"/>
              </a:ext>
            </a:extLst>
          </p:cNvPr>
          <p:cNvPicPr>
            <a:picLocks noChangeAspect="1"/>
          </p:cNvPicPr>
          <p:nvPr/>
        </p:nvPicPr>
        <p:blipFill>
          <a:blip r:embed="rId4"/>
          <a:stretch>
            <a:fillRect/>
          </a:stretch>
        </p:blipFill>
        <p:spPr>
          <a:xfrm>
            <a:off x="2732823" y="1380105"/>
            <a:ext cx="8604849" cy="390496"/>
          </a:xfrm>
          <a:prstGeom prst="rect">
            <a:avLst/>
          </a:prstGeom>
        </p:spPr>
      </p:pic>
      <p:sp>
        <p:nvSpPr>
          <p:cNvPr id="8" name="Rectangle 7">
            <a:extLst>
              <a:ext uri="{FF2B5EF4-FFF2-40B4-BE49-F238E27FC236}">
                <a16:creationId xmlns:a16="http://schemas.microsoft.com/office/drawing/2014/main" id="{F2A1AD1B-C79F-9D12-F38B-957C944AA844}"/>
              </a:ext>
            </a:extLst>
          </p:cNvPr>
          <p:cNvSpPr/>
          <p:nvPr/>
        </p:nvSpPr>
        <p:spPr>
          <a:xfrm>
            <a:off x="2749192" y="1390146"/>
            <a:ext cx="1653180" cy="31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47431EC-C76C-F617-01B8-792C0E1D2AD2}"/>
              </a:ext>
            </a:extLst>
          </p:cNvPr>
          <p:cNvSpPr/>
          <p:nvPr/>
        </p:nvSpPr>
        <p:spPr>
          <a:xfrm>
            <a:off x="6116925" y="1398425"/>
            <a:ext cx="1653180" cy="31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467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2323BD-FBDE-FFF4-C117-36E109E82C1D}"/>
              </a:ext>
            </a:extLst>
          </p:cNvPr>
          <p:cNvPicPr>
            <a:picLocks noChangeAspect="1"/>
          </p:cNvPicPr>
          <p:nvPr/>
        </p:nvPicPr>
        <p:blipFill>
          <a:blip r:embed="rId2"/>
          <a:stretch>
            <a:fillRect/>
          </a:stretch>
        </p:blipFill>
        <p:spPr>
          <a:xfrm>
            <a:off x="3234177" y="921756"/>
            <a:ext cx="8572941" cy="2251479"/>
          </a:xfrm>
          <a:prstGeom prst="rect">
            <a:avLst/>
          </a:prstGeom>
          <a:ln>
            <a:solidFill>
              <a:schemeClr val="tx1"/>
            </a:solidFill>
          </a:ln>
        </p:spPr>
      </p:pic>
      <p:pic>
        <p:nvPicPr>
          <p:cNvPr id="7" name="Picture 6">
            <a:extLst>
              <a:ext uri="{FF2B5EF4-FFF2-40B4-BE49-F238E27FC236}">
                <a16:creationId xmlns:a16="http://schemas.microsoft.com/office/drawing/2014/main" id="{DD4859D8-5949-7B99-E218-4145F4ABCAAE}"/>
              </a:ext>
            </a:extLst>
          </p:cNvPr>
          <p:cNvPicPr>
            <a:picLocks noChangeAspect="1"/>
          </p:cNvPicPr>
          <p:nvPr/>
        </p:nvPicPr>
        <p:blipFill>
          <a:blip r:embed="rId3"/>
          <a:stretch>
            <a:fillRect/>
          </a:stretch>
        </p:blipFill>
        <p:spPr>
          <a:xfrm>
            <a:off x="3234177" y="3223293"/>
            <a:ext cx="8572941" cy="3314870"/>
          </a:xfrm>
          <a:prstGeom prst="rect">
            <a:avLst/>
          </a:prstGeom>
          <a:ln>
            <a:solidFill>
              <a:schemeClr val="tx1"/>
            </a:solidFill>
          </a:ln>
        </p:spPr>
      </p:pic>
      <p:sp>
        <p:nvSpPr>
          <p:cNvPr id="10" name="Title 1">
            <a:extLst>
              <a:ext uri="{FF2B5EF4-FFF2-40B4-BE49-F238E27FC236}">
                <a16:creationId xmlns:a16="http://schemas.microsoft.com/office/drawing/2014/main" id="{D6D354B1-9441-CAB9-540D-B163D8E083F4}"/>
              </a:ext>
            </a:extLst>
          </p:cNvPr>
          <p:cNvSpPr txBox="1">
            <a:spLocks/>
          </p:cNvSpPr>
          <p:nvPr/>
        </p:nvSpPr>
        <p:spPr>
          <a:xfrm>
            <a:off x="774358" y="383599"/>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Social Traffic </a:t>
            </a:r>
          </a:p>
        </p:txBody>
      </p:sp>
      <p:sp>
        <p:nvSpPr>
          <p:cNvPr id="2" name="TextBox 1">
            <a:extLst>
              <a:ext uri="{FF2B5EF4-FFF2-40B4-BE49-F238E27FC236}">
                <a16:creationId xmlns:a16="http://schemas.microsoft.com/office/drawing/2014/main" id="{A79785E1-7B94-721D-18F3-E024A9E78F36}"/>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893F728A-3D8A-85D5-0D94-C031E20D82C7}"/>
              </a:ext>
            </a:extLst>
          </p:cNvPr>
          <p:cNvSpPr>
            <a:spLocks noGrp="1"/>
          </p:cNvSpPr>
          <p:nvPr>
            <p:ph type="sldNum" sz="quarter" idx="12"/>
          </p:nvPr>
        </p:nvSpPr>
        <p:spPr/>
        <p:txBody>
          <a:bodyPr/>
          <a:lstStyle/>
          <a:p>
            <a:fld id="{3DE63756-DC0D-4723-9F57-4AB51C54E73D}" type="slidenum">
              <a:rPr lang="en-US" smtClean="0"/>
              <a:t>13</a:t>
            </a:fld>
            <a:endParaRPr lang="en-US"/>
          </a:p>
        </p:txBody>
      </p:sp>
    </p:spTree>
    <p:extLst>
      <p:ext uri="{BB962C8B-B14F-4D97-AF65-F5344CB8AC3E}">
        <p14:creationId xmlns:p14="http://schemas.microsoft.com/office/powerpoint/2010/main" val="922594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464097-9C2E-C2FD-88C1-7236B51D0519}"/>
              </a:ext>
            </a:extLst>
          </p:cNvPr>
          <p:cNvPicPr>
            <a:picLocks noChangeAspect="1"/>
          </p:cNvPicPr>
          <p:nvPr/>
        </p:nvPicPr>
        <p:blipFill>
          <a:blip r:embed="rId2"/>
          <a:stretch>
            <a:fillRect/>
          </a:stretch>
        </p:blipFill>
        <p:spPr>
          <a:xfrm>
            <a:off x="846027" y="1082074"/>
            <a:ext cx="10782854" cy="5400953"/>
          </a:xfrm>
          <a:prstGeom prst="rect">
            <a:avLst/>
          </a:prstGeom>
          <a:ln>
            <a:solidFill>
              <a:schemeClr val="tx1"/>
            </a:solidFill>
          </a:ln>
        </p:spPr>
      </p:pic>
      <p:sp>
        <p:nvSpPr>
          <p:cNvPr id="10" name="Title 1">
            <a:extLst>
              <a:ext uri="{FF2B5EF4-FFF2-40B4-BE49-F238E27FC236}">
                <a16:creationId xmlns:a16="http://schemas.microsoft.com/office/drawing/2014/main" id="{68C915C7-F3CB-6532-2CC1-DF9DF0094C68}"/>
              </a:ext>
            </a:extLst>
          </p:cNvPr>
          <p:cNvSpPr txBox="1">
            <a:spLocks/>
          </p:cNvSpPr>
          <p:nvPr/>
        </p:nvSpPr>
        <p:spPr>
          <a:xfrm>
            <a:off x="900252" y="443233"/>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Ovusense vs competitors SEO analysis</a:t>
            </a:r>
          </a:p>
        </p:txBody>
      </p:sp>
      <p:sp>
        <p:nvSpPr>
          <p:cNvPr id="2" name="TextBox 1">
            <a:extLst>
              <a:ext uri="{FF2B5EF4-FFF2-40B4-BE49-F238E27FC236}">
                <a16:creationId xmlns:a16="http://schemas.microsoft.com/office/drawing/2014/main" id="{24F0D8E4-B9EA-8B62-1BE4-83D50C693FF2}"/>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D925C7C1-1947-6461-1196-A9309A585368}"/>
              </a:ext>
            </a:extLst>
          </p:cNvPr>
          <p:cNvSpPr>
            <a:spLocks noGrp="1"/>
          </p:cNvSpPr>
          <p:nvPr>
            <p:ph type="sldNum" sz="quarter" idx="12"/>
          </p:nvPr>
        </p:nvSpPr>
        <p:spPr/>
        <p:txBody>
          <a:bodyPr/>
          <a:lstStyle/>
          <a:p>
            <a:fld id="{3DE63756-DC0D-4723-9F57-4AB51C54E73D}" type="slidenum">
              <a:rPr lang="en-US" smtClean="0"/>
              <a:t>14</a:t>
            </a:fld>
            <a:endParaRPr lang="en-US"/>
          </a:p>
        </p:txBody>
      </p:sp>
    </p:spTree>
    <p:extLst>
      <p:ext uri="{BB962C8B-B14F-4D97-AF65-F5344CB8AC3E}">
        <p14:creationId xmlns:p14="http://schemas.microsoft.com/office/powerpoint/2010/main" val="64665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6A638-181A-3078-4861-E605B499605D}"/>
              </a:ext>
            </a:extLst>
          </p:cNvPr>
          <p:cNvPicPr>
            <a:picLocks noChangeAspect="1"/>
          </p:cNvPicPr>
          <p:nvPr/>
        </p:nvPicPr>
        <p:blipFill>
          <a:blip r:embed="rId2"/>
          <a:stretch>
            <a:fillRect/>
          </a:stretch>
        </p:blipFill>
        <p:spPr>
          <a:xfrm>
            <a:off x="902042" y="1065501"/>
            <a:ext cx="10659023" cy="5324749"/>
          </a:xfrm>
          <a:prstGeom prst="rect">
            <a:avLst/>
          </a:prstGeom>
          <a:ln>
            <a:solidFill>
              <a:schemeClr val="tx1"/>
            </a:solidFill>
          </a:ln>
        </p:spPr>
      </p:pic>
      <p:sp>
        <p:nvSpPr>
          <p:cNvPr id="10" name="Title 1">
            <a:extLst>
              <a:ext uri="{FF2B5EF4-FFF2-40B4-BE49-F238E27FC236}">
                <a16:creationId xmlns:a16="http://schemas.microsoft.com/office/drawing/2014/main" id="{A28846D4-02A9-9852-400E-FEB774982D50}"/>
              </a:ext>
            </a:extLst>
          </p:cNvPr>
          <p:cNvSpPr txBox="1">
            <a:spLocks/>
          </p:cNvSpPr>
          <p:nvPr/>
        </p:nvSpPr>
        <p:spPr>
          <a:xfrm>
            <a:off x="900252" y="443233"/>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Ovusense vs competitors SEO analysis</a:t>
            </a:r>
          </a:p>
        </p:txBody>
      </p:sp>
      <p:sp>
        <p:nvSpPr>
          <p:cNvPr id="2" name="TextBox 1">
            <a:extLst>
              <a:ext uri="{FF2B5EF4-FFF2-40B4-BE49-F238E27FC236}">
                <a16:creationId xmlns:a16="http://schemas.microsoft.com/office/drawing/2014/main" id="{B6D09156-162E-18BE-F5DE-2D121619C3A2}"/>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F52F64B7-36AE-64AD-00ED-1D0A9BE2CB60}"/>
              </a:ext>
            </a:extLst>
          </p:cNvPr>
          <p:cNvSpPr>
            <a:spLocks noGrp="1"/>
          </p:cNvSpPr>
          <p:nvPr>
            <p:ph type="sldNum" sz="quarter" idx="12"/>
          </p:nvPr>
        </p:nvSpPr>
        <p:spPr/>
        <p:txBody>
          <a:bodyPr/>
          <a:lstStyle/>
          <a:p>
            <a:fld id="{3DE63756-DC0D-4723-9F57-4AB51C54E73D}" type="slidenum">
              <a:rPr lang="en-US" smtClean="0"/>
              <a:t>15</a:t>
            </a:fld>
            <a:endParaRPr lang="en-US"/>
          </a:p>
        </p:txBody>
      </p:sp>
    </p:spTree>
    <p:extLst>
      <p:ext uri="{BB962C8B-B14F-4D97-AF65-F5344CB8AC3E}">
        <p14:creationId xmlns:p14="http://schemas.microsoft.com/office/powerpoint/2010/main" val="4096040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1EB733-300C-424D-2522-47D2CB5266E9}"/>
              </a:ext>
            </a:extLst>
          </p:cNvPr>
          <p:cNvPicPr>
            <a:picLocks noChangeAspect="1"/>
          </p:cNvPicPr>
          <p:nvPr/>
        </p:nvPicPr>
        <p:blipFill>
          <a:blip r:embed="rId2"/>
          <a:stretch>
            <a:fillRect/>
          </a:stretch>
        </p:blipFill>
        <p:spPr>
          <a:xfrm>
            <a:off x="421063" y="983228"/>
            <a:ext cx="11473977" cy="5515116"/>
          </a:xfrm>
          <a:prstGeom prst="rect">
            <a:avLst/>
          </a:prstGeom>
          <a:ln>
            <a:solidFill>
              <a:schemeClr val="tx1"/>
            </a:solidFill>
          </a:ln>
        </p:spPr>
      </p:pic>
      <p:sp>
        <p:nvSpPr>
          <p:cNvPr id="10" name="Title 1">
            <a:extLst>
              <a:ext uri="{FF2B5EF4-FFF2-40B4-BE49-F238E27FC236}">
                <a16:creationId xmlns:a16="http://schemas.microsoft.com/office/drawing/2014/main" id="{A9B63489-C2F8-240D-1558-F1D056B72CCE}"/>
              </a:ext>
            </a:extLst>
          </p:cNvPr>
          <p:cNvSpPr txBox="1">
            <a:spLocks/>
          </p:cNvSpPr>
          <p:nvPr/>
        </p:nvSpPr>
        <p:spPr>
          <a:xfrm>
            <a:off x="661716" y="310713"/>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Ovusense Site Audit</a:t>
            </a:r>
          </a:p>
        </p:txBody>
      </p:sp>
      <p:sp>
        <p:nvSpPr>
          <p:cNvPr id="2" name="TextBox 1">
            <a:extLst>
              <a:ext uri="{FF2B5EF4-FFF2-40B4-BE49-F238E27FC236}">
                <a16:creationId xmlns:a16="http://schemas.microsoft.com/office/drawing/2014/main" id="{80E0E9C0-56D6-32CD-AF8B-32F3C08DF299}"/>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D046C884-436E-3F37-199D-F93A79EDAF15}"/>
              </a:ext>
            </a:extLst>
          </p:cNvPr>
          <p:cNvSpPr>
            <a:spLocks noGrp="1"/>
          </p:cNvSpPr>
          <p:nvPr>
            <p:ph type="sldNum" sz="quarter" idx="12"/>
          </p:nvPr>
        </p:nvSpPr>
        <p:spPr/>
        <p:txBody>
          <a:bodyPr/>
          <a:lstStyle/>
          <a:p>
            <a:fld id="{3DE63756-DC0D-4723-9F57-4AB51C54E73D}" type="slidenum">
              <a:rPr lang="en-US" smtClean="0"/>
              <a:t>16</a:t>
            </a:fld>
            <a:endParaRPr lang="en-US"/>
          </a:p>
        </p:txBody>
      </p:sp>
      <p:sp>
        <p:nvSpPr>
          <p:cNvPr id="4" name="Rectangle 3">
            <a:extLst>
              <a:ext uri="{FF2B5EF4-FFF2-40B4-BE49-F238E27FC236}">
                <a16:creationId xmlns:a16="http://schemas.microsoft.com/office/drawing/2014/main" id="{24280C4A-0A1F-3E82-62A2-12A2ED9ACBCB}"/>
              </a:ext>
            </a:extLst>
          </p:cNvPr>
          <p:cNvSpPr/>
          <p:nvPr/>
        </p:nvSpPr>
        <p:spPr>
          <a:xfrm>
            <a:off x="654643" y="3961580"/>
            <a:ext cx="1366265" cy="31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B97479B-FB65-559F-9C55-A8E0BF996C1D}"/>
              </a:ext>
            </a:extLst>
          </p:cNvPr>
          <p:cNvSpPr/>
          <p:nvPr/>
        </p:nvSpPr>
        <p:spPr>
          <a:xfrm>
            <a:off x="764625" y="4437308"/>
            <a:ext cx="1653181" cy="31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821DE7-F0E9-A7CE-2629-1D1684B096E9}"/>
              </a:ext>
            </a:extLst>
          </p:cNvPr>
          <p:cNvSpPr/>
          <p:nvPr/>
        </p:nvSpPr>
        <p:spPr>
          <a:xfrm>
            <a:off x="540597" y="4995376"/>
            <a:ext cx="848343" cy="26303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9B6728-B25F-8E63-DB2E-1F7D01591B45}"/>
              </a:ext>
            </a:extLst>
          </p:cNvPr>
          <p:cNvSpPr/>
          <p:nvPr/>
        </p:nvSpPr>
        <p:spPr>
          <a:xfrm>
            <a:off x="766627" y="5462845"/>
            <a:ext cx="1366265" cy="31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434C9A-7027-6063-A979-B045C9E0350A}"/>
              </a:ext>
            </a:extLst>
          </p:cNvPr>
          <p:cNvSpPr/>
          <p:nvPr/>
        </p:nvSpPr>
        <p:spPr>
          <a:xfrm>
            <a:off x="646602" y="5962985"/>
            <a:ext cx="1818499" cy="31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846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2D65E-D854-AAAB-16B6-7B08F95C1194}"/>
              </a:ext>
            </a:extLst>
          </p:cNvPr>
          <p:cNvPicPr>
            <a:picLocks noChangeAspect="1"/>
          </p:cNvPicPr>
          <p:nvPr/>
        </p:nvPicPr>
        <p:blipFill>
          <a:blip r:embed="rId2"/>
          <a:stretch>
            <a:fillRect/>
          </a:stretch>
        </p:blipFill>
        <p:spPr>
          <a:xfrm>
            <a:off x="692923" y="1545407"/>
            <a:ext cx="11220407" cy="4868516"/>
          </a:xfrm>
          <a:prstGeom prst="rect">
            <a:avLst/>
          </a:prstGeom>
        </p:spPr>
      </p:pic>
      <p:sp>
        <p:nvSpPr>
          <p:cNvPr id="10" name="Title 1">
            <a:extLst>
              <a:ext uri="{FF2B5EF4-FFF2-40B4-BE49-F238E27FC236}">
                <a16:creationId xmlns:a16="http://schemas.microsoft.com/office/drawing/2014/main" id="{AE1BA52A-97A6-6E9B-7565-2F1CDC0CF0B5}"/>
              </a:ext>
            </a:extLst>
          </p:cNvPr>
          <p:cNvSpPr txBox="1">
            <a:spLocks/>
          </p:cNvSpPr>
          <p:nvPr/>
        </p:nvSpPr>
        <p:spPr>
          <a:xfrm>
            <a:off x="661716" y="310713"/>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Ovusense Traffic</a:t>
            </a:r>
          </a:p>
        </p:txBody>
      </p:sp>
      <p:sp>
        <p:nvSpPr>
          <p:cNvPr id="2" name="TextBox 1">
            <a:extLst>
              <a:ext uri="{FF2B5EF4-FFF2-40B4-BE49-F238E27FC236}">
                <a16:creationId xmlns:a16="http://schemas.microsoft.com/office/drawing/2014/main" id="{50154028-30F1-3009-5830-A7695E829D0C}"/>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9D4A54FA-51B7-AFE0-D8C2-D5ED769EE094}"/>
              </a:ext>
            </a:extLst>
          </p:cNvPr>
          <p:cNvSpPr>
            <a:spLocks noGrp="1"/>
          </p:cNvSpPr>
          <p:nvPr>
            <p:ph type="sldNum" sz="quarter" idx="12"/>
          </p:nvPr>
        </p:nvSpPr>
        <p:spPr/>
        <p:txBody>
          <a:bodyPr/>
          <a:lstStyle/>
          <a:p>
            <a:fld id="{3DE63756-DC0D-4723-9F57-4AB51C54E73D}" type="slidenum">
              <a:rPr lang="en-US" smtClean="0"/>
              <a:t>17</a:t>
            </a:fld>
            <a:endParaRPr lang="en-US"/>
          </a:p>
        </p:txBody>
      </p:sp>
    </p:spTree>
    <p:extLst>
      <p:ext uri="{BB962C8B-B14F-4D97-AF65-F5344CB8AC3E}">
        <p14:creationId xmlns:p14="http://schemas.microsoft.com/office/powerpoint/2010/main" val="3491790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3AC7A8-0441-67CF-CA38-6C58C8C7E226}"/>
              </a:ext>
            </a:extLst>
          </p:cNvPr>
          <p:cNvSpPr txBox="1">
            <a:spLocks/>
          </p:cNvSpPr>
          <p:nvPr/>
        </p:nvSpPr>
        <p:spPr>
          <a:xfrm>
            <a:off x="838200" y="462923"/>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Idea 1 : Website Improvement (Free from bugs)</a:t>
            </a:r>
          </a:p>
        </p:txBody>
      </p:sp>
      <p:sp>
        <p:nvSpPr>
          <p:cNvPr id="5" name="Content Placeholder 2">
            <a:extLst>
              <a:ext uri="{FF2B5EF4-FFF2-40B4-BE49-F238E27FC236}">
                <a16:creationId xmlns:a16="http://schemas.microsoft.com/office/drawing/2014/main" id="{08DD5294-F199-139E-6E42-A79DBB568E1C}"/>
              </a:ext>
            </a:extLst>
          </p:cNvPr>
          <p:cNvSpPr>
            <a:spLocks noGrp="1"/>
          </p:cNvSpPr>
          <p:nvPr>
            <p:ph idx="1"/>
          </p:nvPr>
        </p:nvSpPr>
        <p:spPr>
          <a:xfrm>
            <a:off x="178646" y="1273222"/>
            <a:ext cx="7359165" cy="4805238"/>
          </a:xfrm>
        </p:spPr>
        <p:txBody>
          <a:bodyPr/>
          <a:lstStyle/>
          <a:p>
            <a:r>
              <a:rPr lang="en-US" dirty="0"/>
              <a:t>Simplifying the website's navigation to make it easier for users to find information about OvuSense products.</a:t>
            </a:r>
          </a:p>
          <a:p>
            <a:endParaRPr lang="en-US" dirty="0"/>
          </a:p>
          <a:p>
            <a:r>
              <a:rPr lang="en-US" dirty="0"/>
              <a:t>Streamline the checkout process to minimize friction and reduce cart abandonment. Implement a one-page checkout or a minimal multi-step process with clear calls-to-action, guest checkout options, and easy payment methods.</a:t>
            </a:r>
          </a:p>
          <a:p>
            <a:pPr marL="0" indent="0">
              <a:buNone/>
            </a:pPr>
            <a:endParaRPr lang="en-US" dirty="0"/>
          </a:p>
          <a:p>
            <a:r>
              <a:rPr lang="en-US" dirty="0"/>
              <a:t>Ensuring that the OvuSense website is fully responsive and optimized for mobile devices. Many users browse and shop using smartphones and tablets, so it's crucial to provide a seamless experience across all devices and screen sizes.</a:t>
            </a:r>
          </a:p>
        </p:txBody>
      </p:sp>
      <p:sp>
        <p:nvSpPr>
          <p:cNvPr id="2" name="TextBox 1">
            <a:extLst>
              <a:ext uri="{FF2B5EF4-FFF2-40B4-BE49-F238E27FC236}">
                <a16:creationId xmlns:a16="http://schemas.microsoft.com/office/drawing/2014/main" id="{ABC14A02-DB72-98C7-25B7-A995FF06AFD3}"/>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pic>
        <p:nvPicPr>
          <p:cNvPr id="8" name="Picture 7">
            <a:extLst>
              <a:ext uri="{FF2B5EF4-FFF2-40B4-BE49-F238E27FC236}">
                <a16:creationId xmlns:a16="http://schemas.microsoft.com/office/drawing/2014/main" id="{586ED1A9-CE59-BD63-6D06-D0E355B838CE}"/>
              </a:ext>
            </a:extLst>
          </p:cNvPr>
          <p:cNvPicPr>
            <a:picLocks noChangeAspect="1"/>
          </p:cNvPicPr>
          <p:nvPr/>
        </p:nvPicPr>
        <p:blipFill rotWithShape="1">
          <a:blip r:embed="rId3"/>
          <a:srcRect r="1788"/>
          <a:stretch/>
        </p:blipFill>
        <p:spPr>
          <a:xfrm>
            <a:off x="7635196" y="2031436"/>
            <a:ext cx="4277266" cy="3288809"/>
          </a:xfrm>
          <a:prstGeom prst="rect">
            <a:avLst/>
          </a:prstGeom>
          <a:ln>
            <a:solidFill>
              <a:schemeClr val="tx2"/>
            </a:solidFill>
          </a:ln>
        </p:spPr>
      </p:pic>
      <p:sp>
        <p:nvSpPr>
          <p:cNvPr id="3" name="Slide Number Placeholder 2">
            <a:extLst>
              <a:ext uri="{FF2B5EF4-FFF2-40B4-BE49-F238E27FC236}">
                <a16:creationId xmlns:a16="http://schemas.microsoft.com/office/drawing/2014/main" id="{7180CEDB-3A0A-F822-B085-5CEB928055DA}"/>
              </a:ext>
            </a:extLst>
          </p:cNvPr>
          <p:cNvSpPr>
            <a:spLocks noGrp="1"/>
          </p:cNvSpPr>
          <p:nvPr>
            <p:ph type="sldNum" sz="quarter" idx="12"/>
          </p:nvPr>
        </p:nvSpPr>
        <p:spPr/>
        <p:txBody>
          <a:bodyPr/>
          <a:lstStyle/>
          <a:p>
            <a:fld id="{3DE63756-DC0D-4723-9F57-4AB51C54E73D}" type="slidenum">
              <a:rPr lang="en-US" smtClean="0"/>
              <a:t>18</a:t>
            </a:fld>
            <a:endParaRPr lang="en-US"/>
          </a:p>
        </p:txBody>
      </p:sp>
    </p:spTree>
    <p:extLst>
      <p:ext uri="{BB962C8B-B14F-4D97-AF65-F5344CB8AC3E}">
        <p14:creationId xmlns:p14="http://schemas.microsoft.com/office/powerpoint/2010/main" val="269708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40E075-DB76-6015-6FCD-11187760FD5E}"/>
              </a:ext>
            </a:extLst>
          </p:cNvPr>
          <p:cNvSpPr>
            <a:spLocks noGrp="1"/>
          </p:cNvSpPr>
          <p:nvPr>
            <p:ph idx="1"/>
          </p:nvPr>
        </p:nvSpPr>
        <p:spPr>
          <a:xfrm>
            <a:off x="202920" y="1463039"/>
            <a:ext cx="7551798" cy="4993331"/>
          </a:xfrm>
        </p:spPr>
        <p:txBody>
          <a:bodyPr>
            <a:normAutofit lnSpcReduction="10000"/>
          </a:bodyPr>
          <a:lstStyle/>
          <a:p>
            <a:r>
              <a:rPr lang="en-US" b="1" dirty="0"/>
              <a:t>Educational Content : </a:t>
            </a:r>
            <a:r>
              <a:rPr lang="en-US" dirty="0"/>
              <a:t>Create and share informative content about fertility health, ovulation tracking, and the benefits of using OvuSense. This could include blog posts, articles, videos, and infographics that address common questions and concerns related to fertility.</a:t>
            </a:r>
          </a:p>
          <a:p>
            <a:endParaRPr lang="en-US" dirty="0"/>
          </a:p>
          <a:p>
            <a:r>
              <a:rPr lang="en-US" b="1" dirty="0"/>
              <a:t>Influencer Partnership:</a:t>
            </a:r>
            <a:r>
              <a:rPr lang="en-US" dirty="0"/>
              <a:t> Collaborate with influencers in the fertility and women's health space to promote OvuSense to their followers. Identify influencers who resonate with your target audience and have a genuine interest in promoting the product.</a:t>
            </a:r>
          </a:p>
          <a:p>
            <a:endParaRPr lang="en-US" dirty="0"/>
          </a:p>
          <a:p>
            <a:r>
              <a:rPr lang="en-US" b="1" dirty="0"/>
              <a:t>Contests and Giveaways: </a:t>
            </a:r>
            <a:r>
              <a:rPr lang="en-US" dirty="0"/>
              <a:t>Organize contests or giveaways on social media to increase engagement and attract new followers. Offer OvuSense devices or related fertility products as prizes and encourage users to participate by liking, sharing, or commenting on your posts.</a:t>
            </a:r>
          </a:p>
        </p:txBody>
      </p:sp>
      <p:sp>
        <p:nvSpPr>
          <p:cNvPr id="2" name="TextBox 1">
            <a:extLst>
              <a:ext uri="{FF2B5EF4-FFF2-40B4-BE49-F238E27FC236}">
                <a16:creationId xmlns:a16="http://schemas.microsoft.com/office/drawing/2014/main" id="{56EB2E31-D85A-E31E-FCCD-7FA355383F0D}"/>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pic>
        <p:nvPicPr>
          <p:cNvPr id="8" name="Picture 7">
            <a:extLst>
              <a:ext uri="{FF2B5EF4-FFF2-40B4-BE49-F238E27FC236}">
                <a16:creationId xmlns:a16="http://schemas.microsoft.com/office/drawing/2014/main" id="{93607801-2742-02F8-72F6-CF4C53D9DE2A}"/>
              </a:ext>
            </a:extLst>
          </p:cNvPr>
          <p:cNvPicPr>
            <a:picLocks noChangeAspect="1"/>
          </p:cNvPicPr>
          <p:nvPr/>
        </p:nvPicPr>
        <p:blipFill>
          <a:blip r:embed="rId3"/>
          <a:stretch>
            <a:fillRect/>
          </a:stretch>
        </p:blipFill>
        <p:spPr>
          <a:xfrm>
            <a:off x="7604437" y="2634231"/>
            <a:ext cx="4306474" cy="2650944"/>
          </a:xfrm>
          <a:prstGeom prst="rect">
            <a:avLst/>
          </a:prstGeom>
          <a:ln>
            <a:solidFill>
              <a:schemeClr val="tx1"/>
            </a:solidFill>
          </a:ln>
        </p:spPr>
      </p:pic>
      <p:sp>
        <p:nvSpPr>
          <p:cNvPr id="4" name="Slide Number Placeholder 3">
            <a:extLst>
              <a:ext uri="{FF2B5EF4-FFF2-40B4-BE49-F238E27FC236}">
                <a16:creationId xmlns:a16="http://schemas.microsoft.com/office/drawing/2014/main" id="{B153BA84-0382-1F26-5D23-89C8E1840E69}"/>
              </a:ext>
            </a:extLst>
          </p:cNvPr>
          <p:cNvSpPr>
            <a:spLocks noGrp="1"/>
          </p:cNvSpPr>
          <p:nvPr>
            <p:ph type="sldNum" sz="quarter" idx="12"/>
          </p:nvPr>
        </p:nvSpPr>
        <p:spPr/>
        <p:txBody>
          <a:bodyPr/>
          <a:lstStyle/>
          <a:p>
            <a:fld id="{3DE63756-DC0D-4723-9F57-4AB51C54E73D}" type="slidenum">
              <a:rPr lang="en-US" smtClean="0"/>
              <a:t>19</a:t>
            </a:fld>
            <a:endParaRPr lang="en-US"/>
          </a:p>
        </p:txBody>
      </p:sp>
      <p:sp>
        <p:nvSpPr>
          <p:cNvPr id="7" name="Title 1">
            <a:extLst>
              <a:ext uri="{FF2B5EF4-FFF2-40B4-BE49-F238E27FC236}">
                <a16:creationId xmlns:a16="http://schemas.microsoft.com/office/drawing/2014/main" id="{41758EC4-6EF5-4C74-A810-9AF92FBBF692}"/>
              </a:ext>
            </a:extLst>
          </p:cNvPr>
          <p:cNvSpPr txBox="1">
            <a:spLocks/>
          </p:cNvSpPr>
          <p:nvPr/>
        </p:nvSpPr>
        <p:spPr>
          <a:xfrm>
            <a:off x="333375" y="465207"/>
            <a:ext cx="11601450" cy="6332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Idea 2 : Marketing Strategy or Social media campaign</a:t>
            </a:r>
          </a:p>
        </p:txBody>
      </p:sp>
    </p:spTree>
    <p:extLst>
      <p:ext uri="{BB962C8B-B14F-4D97-AF65-F5344CB8AC3E}">
        <p14:creationId xmlns:p14="http://schemas.microsoft.com/office/powerpoint/2010/main" val="41735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perm in a cell&#10;&#10;Description automatically generated with medium confidence">
            <a:extLst>
              <a:ext uri="{FF2B5EF4-FFF2-40B4-BE49-F238E27FC236}">
                <a16:creationId xmlns:a16="http://schemas.microsoft.com/office/drawing/2014/main" id="{50DADD90-9A0D-E2E1-E417-2A72FEB6F6A6}"/>
              </a:ext>
            </a:extLst>
          </p:cNvPr>
          <p:cNvPicPr>
            <a:picLocks noChangeAspect="1"/>
          </p:cNvPicPr>
          <p:nvPr/>
        </p:nvPicPr>
        <p:blipFill rotWithShape="1">
          <a:blip r:embed="rId2">
            <a:extLst>
              <a:ext uri="{28A0092B-C50C-407E-A947-70E740481C1C}">
                <a14:useLocalDpi xmlns:a14="http://schemas.microsoft.com/office/drawing/2010/main" val="0"/>
              </a:ext>
            </a:extLst>
          </a:blip>
          <a:srcRect l="426" r="-1" b="-1"/>
          <a:stretch/>
        </p:blipFill>
        <p:spPr>
          <a:xfrm>
            <a:off x="20" y="1282"/>
            <a:ext cx="12191980" cy="6856718"/>
          </a:xfrm>
          <a:prstGeom prst="rect">
            <a:avLst/>
          </a:prstGeom>
        </p:spPr>
      </p:pic>
      <p:sp>
        <p:nvSpPr>
          <p:cNvPr id="2" name="Oval 1">
            <a:extLst>
              <a:ext uri="{FF2B5EF4-FFF2-40B4-BE49-F238E27FC236}">
                <a16:creationId xmlns:a16="http://schemas.microsoft.com/office/drawing/2014/main" id="{5D758063-59F8-9CE7-19F1-999855ED3744}"/>
              </a:ext>
            </a:extLst>
          </p:cNvPr>
          <p:cNvSpPr/>
          <p:nvPr/>
        </p:nvSpPr>
        <p:spPr>
          <a:xfrm rot="19740579">
            <a:off x="-57314" y="688242"/>
            <a:ext cx="3749011" cy="2978792"/>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r>
              <a:rPr lang="en-US" sz="2800" b="1" dirty="0" err="1"/>
              <a:t>SLiCE</a:t>
            </a:r>
            <a:r>
              <a:rPr lang="en-US" sz="2800" b="1" dirty="0"/>
              <a:t>(Shared Live Client Experience)</a:t>
            </a:r>
          </a:p>
          <a:p>
            <a:pPr algn="ctr"/>
            <a:r>
              <a:rPr lang="en-US" sz="2800" b="1" dirty="0"/>
              <a:t>PROJECT</a:t>
            </a:r>
          </a:p>
          <a:p>
            <a:pPr algn="ctr"/>
            <a:r>
              <a:rPr lang="en-US" sz="2800" b="1" dirty="0"/>
              <a:t>PRESENTATION</a:t>
            </a:r>
          </a:p>
          <a:p>
            <a:pPr algn="ctr"/>
            <a:endParaRPr lang="en-US" sz="2800" dirty="0"/>
          </a:p>
        </p:txBody>
      </p:sp>
      <p:sp>
        <p:nvSpPr>
          <p:cNvPr id="3" name="Title 1">
            <a:extLst>
              <a:ext uri="{FF2B5EF4-FFF2-40B4-BE49-F238E27FC236}">
                <a16:creationId xmlns:a16="http://schemas.microsoft.com/office/drawing/2014/main" id="{BC408737-3DD9-6BF5-7580-FA9ACD6B7435}"/>
              </a:ext>
            </a:extLst>
          </p:cNvPr>
          <p:cNvSpPr txBox="1">
            <a:spLocks/>
          </p:cNvSpPr>
          <p:nvPr/>
        </p:nvSpPr>
        <p:spPr>
          <a:xfrm>
            <a:off x="8895961" y="4648200"/>
            <a:ext cx="3852656" cy="1371600"/>
          </a:xfrm>
          <a:prstGeom prst="rect">
            <a:avLst/>
          </a:prstGeom>
          <a:effectLst>
            <a:glow rad="228600">
              <a:schemeClr val="accent1">
                <a:satMod val="175000"/>
                <a:alpha val="40000"/>
              </a:schemeClr>
            </a:glow>
            <a:outerShdw blurRad="50800" dist="38100" dir="16200000" rotWithShape="0">
              <a:prstClr val="black">
                <a:alpha val="40000"/>
              </a:prstClr>
            </a:outerShdw>
          </a:effectLst>
          <a:scene3d>
            <a:camera prst="perspectiveFront"/>
            <a:lightRig rig="threePt" dir="t"/>
          </a:scene3d>
          <a:sp3d>
            <a:bevelT prst="relaxedInset"/>
          </a:sp3d>
        </p:spPr>
        <p:txBody>
          <a:bodyPr>
            <a:normAutofit/>
          </a:bodyPr>
          <a:lstStyle>
            <a:lvl1pPr>
              <a:defRPr>
                <a:latin typeface="+mj-lt"/>
                <a:ea typeface="+mj-ea"/>
                <a:cs typeface="+mj-cs"/>
              </a:defRPr>
            </a:lvl1pPr>
          </a:lstStyle>
          <a:p>
            <a:r>
              <a:rPr lang="en-US" sz="3400" b="1" dirty="0">
                <a:solidFill>
                  <a:schemeClr val="tx1"/>
                </a:solidFill>
              </a:rPr>
              <a:t>          </a:t>
            </a:r>
            <a:br>
              <a:rPr lang="en-US" sz="3400" b="1" dirty="0">
                <a:solidFill>
                  <a:schemeClr val="tx1"/>
                </a:solidFill>
              </a:rPr>
            </a:br>
            <a:r>
              <a:rPr lang="en-US" sz="3400" b="1" dirty="0">
                <a:solidFill>
                  <a:schemeClr val="tx1"/>
                </a:solidFill>
              </a:rPr>
              <a:t>    Team Ovulife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40E075-DB76-6015-6FCD-11187760FD5E}"/>
              </a:ext>
            </a:extLst>
          </p:cNvPr>
          <p:cNvSpPr>
            <a:spLocks noGrp="1"/>
          </p:cNvSpPr>
          <p:nvPr>
            <p:ph idx="1"/>
          </p:nvPr>
        </p:nvSpPr>
        <p:spPr>
          <a:xfrm>
            <a:off x="282911" y="1217516"/>
            <a:ext cx="7926481" cy="5334841"/>
          </a:xfrm>
        </p:spPr>
        <p:txBody>
          <a:bodyPr>
            <a:normAutofit/>
          </a:bodyPr>
          <a:lstStyle/>
          <a:p>
            <a:r>
              <a:rPr lang="en-US" b="1" dirty="0"/>
              <a:t>Video Ads: </a:t>
            </a:r>
            <a:r>
              <a:rPr lang="en-US" dirty="0"/>
              <a:t> Create video advertisements showcasing the features and benefits of OvuSense and distribute them through paid placements on platforms like YouTube or through social media advertising. Video ads can be engaging and effective in capturing users' attention and driving conversions.</a:t>
            </a:r>
          </a:p>
          <a:p>
            <a:r>
              <a:rPr lang="en-US" b="1" dirty="0"/>
              <a:t>Influencer Marketing: </a:t>
            </a:r>
            <a:r>
              <a:rPr lang="en-US" dirty="0"/>
              <a:t>Collaborate with influencers or content creators in the fertility and women's health space to promote OvuSense through sponsored content or paid partnerships. Influencer marketing can help reach a targeted audience and build credibility through authentic endorsements.</a:t>
            </a:r>
          </a:p>
          <a:p>
            <a:r>
              <a:rPr lang="en-US" b="1" dirty="0"/>
              <a:t>Retargeting Ads: </a:t>
            </a:r>
            <a:r>
              <a:rPr lang="en-US" dirty="0"/>
              <a:t>Implement retargeting campaigns to re-engage users who have visited the OvuSense website but did not make a purchase. Retargeting ads can remind users of the product, offer incentives to complete their purchase, or provide additional information to address any concerns they may have.</a:t>
            </a:r>
          </a:p>
        </p:txBody>
      </p:sp>
      <p:sp>
        <p:nvSpPr>
          <p:cNvPr id="6" name="Title 1">
            <a:extLst>
              <a:ext uri="{FF2B5EF4-FFF2-40B4-BE49-F238E27FC236}">
                <a16:creationId xmlns:a16="http://schemas.microsoft.com/office/drawing/2014/main" id="{1A33AFBB-BE33-4F95-5CA9-F38E0DFCEE96}"/>
              </a:ext>
            </a:extLst>
          </p:cNvPr>
          <p:cNvSpPr txBox="1">
            <a:spLocks/>
          </p:cNvSpPr>
          <p:nvPr/>
        </p:nvSpPr>
        <p:spPr>
          <a:xfrm>
            <a:off x="900252" y="443233"/>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Idea 3 : Paid Traffic</a:t>
            </a:r>
          </a:p>
        </p:txBody>
      </p:sp>
      <p:sp>
        <p:nvSpPr>
          <p:cNvPr id="2" name="TextBox 1">
            <a:extLst>
              <a:ext uri="{FF2B5EF4-FFF2-40B4-BE49-F238E27FC236}">
                <a16:creationId xmlns:a16="http://schemas.microsoft.com/office/drawing/2014/main" id="{313304BB-C042-191E-F4DB-ED95A2258486}"/>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pic>
        <p:nvPicPr>
          <p:cNvPr id="5" name="Picture 4">
            <a:extLst>
              <a:ext uri="{FF2B5EF4-FFF2-40B4-BE49-F238E27FC236}">
                <a16:creationId xmlns:a16="http://schemas.microsoft.com/office/drawing/2014/main" id="{7CA75105-C75C-F1ED-ADD2-B7867A3F8935}"/>
              </a:ext>
            </a:extLst>
          </p:cNvPr>
          <p:cNvPicPr>
            <a:picLocks noChangeAspect="1"/>
          </p:cNvPicPr>
          <p:nvPr/>
        </p:nvPicPr>
        <p:blipFill>
          <a:blip r:embed="rId3"/>
          <a:stretch>
            <a:fillRect/>
          </a:stretch>
        </p:blipFill>
        <p:spPr>
          <a:xfrm>
            <a:off x="8029115" y="2437492"/>
            <a:ext cx="3910128" cy="2498318"/>
          </a:xfrm>
          <a:prstGeom prst="rect">
            <a:avLst/>
          </a:prstGeom>
          <a:ln>
            <a:solidFill>
              <a:schemeClr val="tx1"/>
            </a:solidFill>
          </a:ln>
        </p:spPr>
      </p:pic>
      <p:sp>
        <p:nvSpPr>
          <p:cNvPr id="4" name="Slide Number Placeholder 3">
            <a:extLst>
              <a:ext uri="{FF2B5EF4-FFF2-40B4-BE49-F238E27FC236}">
                <a16:creationId xmlns:a16="http://schemas.microsoft.com/office/drawing/2014/main" id="{3ACAE2E9-FB11-014F-501C-9146D4A3843F}"/>
              </a:ext>
            </a:extLst>
          </p:cNvPr>
          <p:cNvSpPr>
            <a:spLocks noGrp="1"/>
          </p:cNvSpPr>
          <p:nvPr>
            <p:ph type="sldNum" sz="quarter" idx="12"/>
          </p:nvPr>
        </p:nvSpPr>
        <p:spPr/>
        <p:txBody>
          <a:bodyPr/>
          <a:lstStyle/>
          <a:p>
            <a:fld id="{3DE63756-DC0D-4723-9F57-4AB51C54E73D}" type="slidenum">
              <a:rPr lang="en-US" smtClean="0"/>
              <a:t>20</a:t>
            </a:fld>
            <a:endParaRPr lang="en-US"/>
          </a:p>
        </p:txBody>
      </p:sp>
    </p:spTree>
    <p:extLst>
      <p:ext uri="{BB962C8B-B14F-4D97-AF65-F5344CB8AC3E}">
        <p14:creationId xmlns:p14="http://schemas.microsoft.com/office/powerpoint/2010/main" val="678473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40E075-DB76-6015-6FCD-11187760FD5E}"/>
              </a:ext>
            </a:extLst>
          </p:cNvPr>
          <p:cNvSpPr>
            <a:spLocks noGrp="1"/>
          </p:cNvSpPr>
          <p:nvPr>
            <p:ph idx="1"/>
          </p:nvPr>
        </p:nvSpPr>
        <p:spPr>
          <a:xfrm>
            <a:off x="282911" y="1101319"/>
            <a:ext cx="7542534" cy="5156836"/>
          </a:xfrm>
        </p:spPr>
        <p:txBody>
          <a:bodyPr>
            <a:normAutofit fontScale="92500" lnSpcReduction="20000"/>
          </a:bodyPr>
          <a:lstStyle/>
          <a:p>
            <a:r>
              <a:rPr lang="en-US" b="1" dirty="0"/>
              <a:t>Targeted Advertising : </a:t>
            </a:r>
            <a:r>
              <a:rPr lang="en-US" sz="1900" dirty="0"/>
              <a:t>Invest in targeted advertising campaigns on platforms popular in each target country, such as local search engines, social media networks, and online marketplaces. Use demographic targeting options to reach users based on their location, language, interests, and behavior</a:t>
            </a:r>
            <a:r>
              <a:rPr lang="en-US" dirty="0"/>
              <a:t>.</a:t>
            </a:r>
          </a:p>
          <a:p>
            <a:pPr marL="0" indent="0">
              <a:buNone/>
            </a:pPr>
            <a:endParaRPr lang="en-US" dirty="0"/>
          </a:p>
          <a:p>
            <a:r>
              <a:rPr lang="en-US" b="1" dirty="0"/>
              <a:t>Localized Social Media Presence: </a:t>
            </a:r>
            <a:r>
              <a:rPr lang="en-US" sz="1900" dirty="0"/>
              <a:t>Create and maintain active profiles on social media platforms popular in each target country. Share localized content, engage with users in their native language, and participate in relevant conversations to build brand awareness and foster connections with the local audience.</a:t>
            </a:r>
          </a:p>
          <a:p>
            <a:pPr marL="0" indent="0">
              <a:buNone/>
            </a:pPr>
            <a:endParaRPr lang="en-US" dirty="0"/>
          </a:p>
          <a:p>
            <a:r>
              <a:rPr lang="en-US" b="1" dirty="0"/>
              <a:t>Monitor and Analyze Performance: </a:t>
            </a:r>
            <a:r>
              <a:rPr lang="en-US" sz="1900" dirty="0"/>
              <a:t>Continuously monitor website traffic, user behavior, and conversion metrics in each target country to track the effectiveness of your efforts. Use web analytics tools to gain insights into which strategies are driving traffic and engagement, and adjust your tactics accordingly to optimize performance over time.	</a:t>
            </a:r>
          </a:p>
        </p:txBody>
      </p:sp>
      <p:sp>
        <p:nvSpPr>
          <p:cNvPr id="6" name="Title 1">
            <a:extLst>
              <a:ext uri="{FF2B5EF4-FFF2-40B4-BE49-F238E27FC236}">
                <a16:creationId xmlns:a16="http://schemas.microsoft.com/office/drawing/2014/main" id="{1A33AFBB-BE33-4F95-5CA9-F38E0DFCEE96}"/>
              </a:ext>
            </a:extLst>
          </p:cNvPr>
          <p:cNvSpPr txBox="1">
            <a:spLocks/>
          </p:cNvSpPr>
          <p:nvPr/>
        </p:nvSpPr>
        <p:spPr>
          <a:xfrm>
            <a:off x="900252" y="443233"/>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Idea 4 : Escalate Traffic in other countries</a:t>
            </a:r>
          </a:p>
        </p:txBody>
      </p:sp>
      <p:sp>
        <p:nvSpPr>
          <p:cNvPr id="2" name="TextBox 1">
            <a:extLst>
              <a:ext uri="{FF2B5EF4-FFF2-40B4-BE49-F238E27FC236}">
                <a16:creationId xmlns:a16="http://schemas.microsoft.com/office/drawing/2014/main" id="{6F9EC976-23E7-0185-3511-763E79E482CD}"/>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pic>
        <p:nvPicPr>
          <p:cNvPr id="5" name="Picture 4">
            <a:extLst>
              <a:ext uri="{FF2B5EF4-FFF2-40B4-BE49-F238E27FC236}">
                <a16:creationId xmlns:a16="http://schemas.microsoft.com/office/drawing/2014/main" id="{8FFA0164-88AF-95C3-7365-54E91760C631}"/>
              </a:ext>
            </a:extLst>
          </p:cNvPr>
          <p:cNvPicPr>
            <a:picLocks noChangeAspect="1"/>
          </p:cNvPicPr>
          <p:nvPr/>
        </p:nvPicPr>
        <p:blipFill>
          <a:blip r:embed="rId2"/>
          <a:stretch>
            <a:fillRect/>
          </a:stretch>
        </p:blipFill>
        <p:spPr>
          <a:xfrm>
            <a:off x="7801103" y="2487480"/>
            <a:ext cx="4114800" cy="2040659"/>
          </a:xfrm>
          <a:prstGeom prst="rect">
            <a:avLst/>
          </a:prstGeom>
          <a:ln>
            <a:solidFill>
              <a:schemeClr val="tx1"/>
            </a:solidFill>
          </a:ln>
        </p:spPr>
      </p:pic>
      <p:sp>
        <p:nvSpPr>
          <p:cNvPr id="4" name="Slide Number Placeholder 3">
            <a:extLst>
              <a:ext uri="{FF2B5EF4-FFF2-40B4-BE49-F238E27FC236}">
                <a16:creationId xmlns:a16="http://schemas.microsoft.com/office/drawing/2014/main" id="{34E6471B-9CF3-25C8-7E7B-E40AC8FDD1B9}"/>
              </a:ext>
            </a:extLst>
          </p:cNvPr>
          <p:cNvSpPr>
            <a:spLocks noGrp="1"/>
          </p:cNvSpPr>
          <p:nvPr>
            <p:ph type="sldNum" sz="quarter" idx="12"/>
          </p:nvPr>
        </p:nvSpPr>
        <p:spPr/>
        <p:txBody>
          <a:bodyPr/>
          <a:lstStyle/>
          <a:p>
            <a:fld id="{3DE63756-DC0D-4723-9F57-4AB51C54E73D}" type="slidenum">
              <a:rPr lang="en-US" smtClean="0"/>
              <a:t>21</a:t>
            </a:fld>
            <a:endParaRPr lang="en-US" dirty="0"/>
          </a:p>
        </p:txBody>
      </p:sp>
    </p:spTree>
    <p:extLst>
      <p:ext uri="{BB962C8B-B14F-4D97-AF65-F5344CB8AC3E}">
        <p14:creationId xmlns:p14="http://schemas.microsoft.com/office/powerpoint/2010/main" val="1198188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40E075-DB76-6015-6FCD-11187760FD5E}"/>
              </a:ext>
            </a:extLst>
          </p:cNvPr>
          <p:cNvSpPr>
            <a:spLocks noGrp="1"/>
          </p:cNvSpPr>
          <p:nvPr>
            <p:ph idx="1"/>
          </p:nvPr>
        </p:nvSpPr>
        <p:spPr>
          <a:xfrm>
            <a:off x="282911" y="1101319"/>
            <a:ext cx="10515600" cy="5156836"/>
          </a:xfrm>
        </p:spPr>
        <p:txBody>
          <a:bodyPr>
            <a:normAutofit/>
          </a:bodyPr>
          <a:lstStyle/>
          <a:p>
            <a:pPr>
              <a:buFont typeface="Wingdings" panose="05000000000000000000" pitchFamily="2" charset="2"/>
              <a:buChar char="Ø"/>
            </a:pPr>
            <a:r>
              <a:rPr lang="en-US" b="1" dirty="0"/>
              <a:t>Distribution channel: </a:t>
            </a:r>
            <a:r>
              <a:rPr lang="en-US" dirty="0"/>
              <a:t>Expand OvuSense distribution channel by partnering with retailers, pharmacies, Health and wellness boutique to stock product on shelves.</a:t>
            </a:r>
          </a:p>
          <a:p>
            <a:pPr marL="0" indent="0">
              <a:buNone/>
            </a:pPr>
            <a:r>
              <a:rPr lang="en-US" dirty="0"/>
              <a:t>      a)  Increase Visibility</a:t>
            </a:r>
          </a:p>
          <a:p>
            <a:pPr marL="0" indent="0">
              <a:buNone/>
            </a:pPr>
            <a:r>
              <a:rPr lang="en-US" dirty="0"/>
              <a:t>      b)  Accessibility for customers who prefer to purchase in-person rather online.</a:t>
            </a:r>
          </a:p>
          <a:p>
            <a:pPr>
              <a:buFont typeface="Wingdings" panose="05000000000000000000" pitchFamily="2" charset="2"/>
              <a:buChar char="Ø"/>
            </a:pPr>
            <a:r>
              <a:rPr lang="en-US" dirty="0"/>
              <a:t> </a:t>
            </a:r>
            <a:r>
              <a:rPr lang="en-US" b="1" dirty="0"/>
              <a:t>OvuSense</a:t>
            </a:r>
            <a:r>
              <a:rPr lang="en-US" dirty="0"/>
              <a:t>, List products on popular online market place such as Amazon, Etsy and </a:t>
            </a:r>
            <a:r>
              <a:rPr lang="en-US" dirty="0" err="1"/>
              <a:t>Ebay</a:t>
            </a:r>
            <a:r>
              <a:rPr lang="en-US" dirty="0"/>
              <a:t>.</a:t>
            </a:r>
          </a:p>
          <a:p>
            <a:pPr marL="0" indent="0">
              <a:buNone/>
            </a:pPr>
            <a:r>
              <a:rPr lang="en-US" dirty="0"/>
              <a:t>   Expose to larger audience.</a:t>
            </a:r>
          </a:p>
          <a:p>
            <a:pPr marL="0" indent="0">
              <a:buNone/>
            </a:pPr>
            <a:endParaRPr lang="en-US" dirty="0"/>
          </a:p>
          <a:p>
            <a:pPr>
              <a:buFont typeface="Wingdings" panose="05000000000000000000" pitchFamily="2" charset="2"/>
              <a:buChar char="Ø"/>
            </a:pPr>
            <a:r>
              <a:rPr lang="en-US" b="1" dirty="0"/>
              <a:t>Trade shows and Events: </a:t>
            </a:r>
            <a:r>
              <a:rPr lang="en-US" dirty="0"/>
              <a:t>Setting up a booth or exhibition stand at relevant trade shows and events related to fertility, women's health, or medical technology. </a:t>
            </a:r>
          </a:p>
          <a:p>
            <a:pPr marL="0" indent="0">
              <a:buNone/>
            </a:pPr>
            <a:r>
              <a:rPr lang="en-US" dirty="0"/>
              <a:t>        a)OvuSense products, features infographics demonstrations, and provides informational    materials.</a:t>
            </a:r>
          </a:p>
          <a:p>
            <a:pPr marL="0" indent="0">
              <a:buNone/>
            </a:pPr>
            <a:r>
              <a:rPr lang="en-US" dirty="0"/>
              <a:t>      </a:t>
            </a:r>
          </a:p>
          <a:p>
            <a:pPr marL="0" indent="0">
              <a:buNone/>
            </a:pPr>
            <a:endParaRPr lang="en-US" dirty="0"/>
          </a:p>
          <a:p>
            <a:pPr marL="0" indent="0">
              <a:buNone/>
            </a:pPr>
            <a:endParaRPr lang="en-US" dirty="0"/>
          </a:p>
        </p:txBody>
      </p:sp>
      <p:sp>
        <p:nvSpPr>
          <p:cNvPr id="6" name="Title 1">
            <a:extLst>
              <a:ext uri="{FF2B5EF4-FFF2-40B4-BE49-F238E27FC236}">
                <a16:creationId xmlns:a16="http://schemas.microsoft.com/office/drawing/2014/main" id="{1A33AFBB-BE33-4F95-5CA9-F38E0DFCEE96}"/>
              </a:ext>
            </a:extLst>
          </p:cNvPr>
          <p:cNvSpPr txBox="1">
            <a:spLocks/>
          </p:cNvSpPr>
          <p:nvPr/>
        </p:nvSpPr>
        <p:spPr>
          <a:xfrm>
            <a:off x="900252" y="443233"/>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Idea 5 : Make it visible</a:t>
            </a:r>
          </a:p>
        </p:txBody>
      </p:sp>
      <p:sp>
        <p:nvSpPr>
          <p:cNvPr id="2" name="TextBox 1">
            <a:extLst>
              <a:ext uri="{FF2B5EF4-FFF2-40B4-BE49-F238E27FC236}">
                <a16:creationId xmlns:a16="http://schemas.microsoft.com/office/drawing/2014/main" id="{6F9EC976-23E7-0185-3511-763E79E482CD}"/>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4" name="Slide Number Placeholder 3">
            <a:extLst>
              <a:ext uri="{FF2B5EF4-FFF2-40B4-BE49-F238E27FC236}">
                <a16:creationId xmlns:a16="http://schemas.microsoft.com/office/drawing/2014/main" id="{34E6471B-9CF3-25C8-7E7B-E40AC8FDD1B9}"/>
              </a:ext>
            </a:extLst>
          </p:cNvPr>
          <p:cNvSpPr>
            <a:spLocks noGrp="1"/>
          </p:cNvSpPr>
          <p:nvPr>
            <p:ph type="sldNum" sz="quarter" idx="12"/>
          </p:nvPr>
        </p:nvSpPr>
        <p:spPr/>
        <p:txBody>
          <a:bodyPr/>
          <a:lstStyle/>
          <a:p>
            <a:fld id="{3DE63756-DC0D-4723-9F57-4AB51C54E73D}" type="slidenum">
              <a:rPr lang="en-US" smtClean="0"/>
              <a:t>22</a:t>
            </a:fld>
            <a:endParaRPr lang="en-US" dirty="0"/>
          </a:p>
        </p:txBody>
      </p:sp>
    </p:spTree>
    <p:extLst>
      <p:ext uri="{BB962C8B-B14F-4D97-AF65-F5344CB8AC3E}">
        <p14:creationId xmlns:p14="http://schemas.microsoft.com/office/powerpoint/2010/main" val="2191761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E3E917-778D-02B9-4881-413712733647}"/>
              </a:ext>
            </a:extLst>
          </p:cNvPr>
          <p:cNvSpPr txBox="1">
            <a:spLocks/>
          </p:cNvSpPr>
          <p:nvPr/>
        </p:nvSpPr>
        <p:spPr>
          <a:xfrm>
            <a:off x="900252" y="443233"/>
            <a:ext cx="10515600" cy="63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400" b="1" dirty="0"/>
              <a:t>References</a:t>
            </a:r>
          </a:p>
        </p:txBody>
      </p:sp>
      <p:sp>
        <p:nvSpPr>
          <p:cNvPr id="9" name="Content Placeholder 2">
            <a:extLst>
              <a:ext uri="{FF2B5EF4-FFF2-40B4-BE49-F238E27FC236}">
                <a16:creationId xmlns:a16="http://schemas.microsoft.com/office/drawing/2014/main" id="{D84F42E9-CE4F-95E5-0A64-9C995C9CB382}"/>
              </a:ext>
            </a:extLst>
          </p:cNvPr>
          <p:cNvSpPr>
            <a:spLocks noGrp="1"/>
          </p:cNvSpPr>
          <p:nvPr>
            <p:ph idx="1"/>
          </p:nvPr>
        </p:nvSpPr>
        <p:spPr>
          <a:xfrm>
            <a:off x="1066800" y="1289081"/>
            <a:ext cx="10058400" cy="3931920"/>
          </a:xfrm>
        </p:spPr>
        <p:txBody>
          <a:bodyPr/>
          <a:lstStyle/>
          <a:p>
            <a:r>
              <a:rPr lang="en-US" dirty="0">
                <a:hlinkClick r:id="rId2"/>
              </a:rPr>
              <a:t>https://pro.similarweb.com/#/digitalsuite/home</a:t>
            </a:r>
            <a:endParaRPr lang="en-US" dirty="0"/>
          </a:p>
          <a:p>
            <a:r>
              <a:rPr lang="en-US" dirty="0">
                <a:hlinkClick r:id="rId3"/>
              </a:rPr>
              <a:t>https://www.semrush.com/projects/</a:t>
            </a:r>
            <a:endParaRPr lang="en-US" dirty="0"/>
          </a:p>
          <a:p>
            <a:r>
              <a:rPr lang="en-US" dirty="0">
                <a:hlinkClick r:id="rId4"/>
              </a:rPr>
              <a:t>https://www.ovusense.com/us/advanced-fertility-monitor/</a:t>
            </a:r>
            <a:endParaRPr lang="en-US" dirty="0"/>
          </a:p>
          <a:p>
            <a:r>
              <a:rPr lang="en-US" dirty="0">
                <a:hlinkClick r:id="rId5"/>
              </a:rPr>
              <a:t>https://www.tempdrop.com/</a:t>
            </a:r>
            <a:endParaRPr lang="en-US" dirty="0"/>
          </a:p>
          <a:p>
            <a:r>
              <a:rPr lang="en-US" dirty="0">
                <a:hlinkClick r:id="rId6"/>
              </a:rPr>
              <a:t>https://www.miracare.com/</a:t>
            </a:r>
            <a:endParaRPr lang="en-US" dirty="0"/>
          </a:p>
          <a:p>
            <a:r>
              <a:rPr lang="en-US" dirty="0">
                <a:hlinkClick r:id="rId7"/>
              </a:rPr>
              <a:t>https://www.avawomen.com/</a:t>
            </a:r>
            <a:endParaRPr lang="en-US" dirty="0"/>
          </a:p>
          <a:p>
            <a:r>
              <a:rPr lang="en-US" dirty="0">
                <a:hlinkClick r:id="rId8"/>
              </a:rPr>
              <a:t>https://www.naturalcycles.com/</a:t>
            </a:r>
            <a:endParaRPr lang="en-US" dirty="0"/>
          </a:p>
          <a:p>
            <a:endParaRPr lang="en-US" dirty="0"/>
          </a:p>
        </p:txBody>
      </p:sp>
      <p:sp>
        <p:nvSpPr>
          <p:cNvPr id="2" name="TextBox 1">
            <a:extLst>
              <a:ext uri="{FF2B5EF4-FFF2-40B4-BE49-F238E27FC236}">
                <a16:creationId xmlns:a16="http://schemas.microsoft.com/office/drawing/2014/main" id="{281433CF-87F5-714F-9412-4FD126164AAE}"/>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632D5059-46DD-83DC-F4E7-DC8273BDAB89}"/>
              </a:ext>
            </a:extLst>
          </p:cNvPr>
          <p:cNvSpPr>
            <a:spLocks noGrp="1"/>
          </p:cNvSpPr>
          <p:nvPr>
            <p:ph type="sldNum" sz="quarter" idx="12"/>
          </p:nvPr>
        </p:nvSpPr>
        <p:spPr/>
        <p:txBody>
          <a:bodyPr/>
          <a:lstStyle/>
          <a:p>
            <a:fld id="{3DE63756-DC0D-4723-9F57-4AB51C54E73D}" type="slidenum">
              <a:rPr lang="en-US" smtClean="0"/>
              <a:t>23</a:t>
            </a:fld>
            <a:endParaRPr lang="en-US"/>
          </a:p>
        </p:txBody>
      </p:sp>
    </p:spTree>
    <p:extLst>
      <p:ext uri="{BB962C8B-B14F-4D97-AF65-F5344CB8AC3E}">
        <p14:creationId xmlns:p14="http://schemas.microsoft.com/office/powerpoint/2010/main" val="4049973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FA9096-5F37-0137-8D61-BFDBFFE4D419}"/>
              </a:ext>
            </a:extLst>
          </p:cNvPr>
          <p:cNvPicPr>
            <a:picLocks noChangeAspect="1"/>
          </p:cNvPicPr>
          <p:nvPr/>
        </p:nvPicPr>
        <p:blipFill>
          <a:blip r:embed="rId2"/>
          <a:stretch>
            <a:fillRect/>
          </a:stretch>
        </p:blipFill>
        <p:spPr>
          <a:xfrm>
            <a:off x="217232" y="233198"/>
            <a:ext cx="11740695" cy="6391603"/>
          </a:xfrm>
          <a:prstGeom prst="rect">
            <a:avLst/>
          </a:prstGeom>
        </p:spPr>
      </p:pic>
      <p:sp>
        <p:nvSpPr>
          <p:cNvPr id="12" name="TextBox 11">
            <a:extLst>
              <a:ext uri="{FF2B5EF4-FFF2-40B4-BE49-F238E27FC236}">
                <a16:creationId xmlns:a16="http://schemas.microsoft.com/office/drawing/2014/main" id="{347CA2B0-47BA-2DC8-5D58-D848DD6EEBFA}"/>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2" name="Slide Number Placeholder 1">
            <a:extLst>
              <a:ext uri="{FF2B5EF4-FFF2-40B4-BE49-F238E27FC236}">
                <a16:creationId xmlns:a16="http://schemas.microsoft.com/office/drawing/2014/main" id="{781BEB48-C460-2112-1E2A-BC5875C34770}"/>
              </a:ext>
            </a:extLst>
          </p:cNvPr>
          <p:cNvSpPr>
            <a:spLocks noGrp="1"/>
          </p:cNvSpPr>
          <p:nvPr>
            <p:ph type="sldNum" sz="quarter" idx="12"/>
          </p:nvPr>
        </p:nvSpPr>
        <p:spPr/>
        <p:txBody>
          <a:bodyPr/>
          <a:lstStyle/>
          <a:p>
            <a:fld id="{3DE63756-DC0D-4723-9F57-4AB51C54E73D}" type="slidenum">
              <a:rPr lang="en-US" smtClean="0"/>
              <a:t>24</a:t>
            </a:fld>
            <a:endParaRPr lang="en-US"/>
          </a:p>
        </p:txBody>
      </p:sp>
    </p:spTree>
    <p:extLst>
      <p:ext uri="{BB962C8B-B14F-4D97-AF65-F5344CB8AC3E}">
        <p14:creationId xmlns:p14="http://schemas.microsoft.com/office/powerpoint/2010/main" val="284085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270E4D-D8E1-5ED5-A586-EEDFF2378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10" y="291520"/>
            <a:ext cx="5780121" cy="6234545"/>
          </a:xfrm>
          <a:prstGeom prst="rect">
            <a:avLst/>
          </a:prstGeom>
          <a:ln>
            <a:solidFill>
              <a:schemeClr val="tx1"/>
            </a:solidFill>
          </a:ln>
        </p:spPr>
      </p:pic>
      <p:pic>
        <p:nvPicPr>
          <p:cNvPr id="7" name="Picture 6">
            <a:extLst>
              <a:ext uri="{FF2B5EF4-FFF2-40B4-BE49-F238E27FC236}">
                <a16:creationId xmlns:a16="http://schemas.microsoft.com/office/drawing/2014/main" id="{524789BA-C04C-94AB-AF7B-39DF1331E717}"/>
              </a:ext>
            </a:extLst>
          </p:cNvPr>
          <p:cNvPicPr>
            <a:picLocks noChangeAspect="1"/>
          </p:cNvPicPr>
          <p:nvPr/>
        </p:nvPicPr>
        <p:blipFill rotWithShape="1">
          <a:blip r:embed="rId3"/>
          <a:srcRect l="5678" r="4714" b="1045"/>
          <a:stretch/>
        </p:blipFill>
        <p:spPr>
          <a:xfrm>
            <a:off x="7218898" y="291597"/>
            <a:ext cx="4754880" cy="6269595"/>
          </a:xfrm>
          <a:prstGeom prst="rect">
            <a:avLst/>
          </a:prstGeom>
          <a:ln>
            <a:solidFill>
              <a:schemeClr val="tx1"/>
            </a:solidFill>
          </a:ln>
        </p:spPr>
      </p:pic>
      <p:sp>
        <p:nvSpPr>
          <p:cNvPr id="2" name="TextBox 1">
            <a:extLst>
              <a:ext uri="{FF2B5EF4-FFF2-40B4-BE49-F238E27FC236}">
                <a16:creationId xmlns:a16="http://schemas.microsoft.com/office/drawing/2014/main" id="{BE837CBE-487E-2587-196F-A04BBEBA50B8}"/>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97262601-6060-CF39-2DD1-E6B3A12BBB8A}"/>
              </a:ext>
            </a:extLst>
          </p:cNvPr>
          <p:cNvSpPr>
            <a:spLocks noGrp="1"/>
          </p:cNvSpPr>
          <p:nvPr>
            <p:ph type="sldNum" sz="quarter" idx="12"/>
          </p:nvPr>
        </p:nvSpPr>
        <p:spPr/>
        <p:txBody>
          <a:bodyPr/>
          <a:lstStyle/>
          <a:p>
            <a:fld id="{3DE63756-DC0D-4723-9F57-4AB51C54E73D}" type="slidenum">
              <a:rPr lang="en-US" smtClean="0"/>
              <a:t>3</a:t>
            </a:fld>
            <a:endParaRPr lang="en-US"/>
          </a:p>
        </p:txBody>
      </p:sp>
    </p:spTree>
    <p:extLst>
      <p:ext uri="{BB962C8B-B14F-4D97-AF65-F5344CB8AC3E}">
        <p14:creationId xmlns:p14="http://schemas.microsoft.com/office/powerpoint/2010/main" val="3003633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6F0F45-2C83-E54C-17DA-92164D74FA43}"/>
              </a:ext>
            </a:extLst>
          </p:cNvPr>
          <p:cNvPicPr>
            <a:picLocks noChangeAspect="1"/>
          </p:cNvPicPr>
          <p:nvPr/>
        </p:nvPicPr>
        <p:blipFill rotWithShape="1">
          <a:blip r:embed="rId3">
            <a:extLst>
              <a:ext uri="{28A0092B-C50C-407E-A947-70E740481C1C}">
                <a14:useLocalDpi xmlns:a14="http://schemas.microsoft.com/office/drawing/2010/main" val="0"/>
              </a:ext>
            </a:extLst>
          </a:blip>
          <a:srcRect l="9066" t="31130" b="19598"/>
          <a:stretch/>
        </p:blipFill>
        <p:spPr>
          <a:xfrm>
            <a:off x="3076744" y="2218552"/>
            <a:ext cx="1766297" cy="1425845"/>
          </a:xfrm>
          <a:prstGeom prst="rect">
            <a:avLst/>
          </a:prstGeom>
          <a:ln>
            <a:solidFill>
              <a:schemeClr val="tx1"/>
            </a:solidFill>
          </a:ln>
        </p:spPr>
      </p:pic>
      <p:pic>
        <p:nvPicPr>
          <p:cNvPr id="9" name="Picture 8">
            <a:extLst>
              <a:ext uri="{FF2B5EF4-FFF2-40B4-BE49-F238E27FC236}">
                <a16:creationId xmlns:a16="http://schemas.microsoft.com/office/drawing/2014/main" id="{6A1F9DB8-4C8F-39E2-C60E-3D20CC1A3E03}"/>
              </a:ext>
            </a:extLst>
          </p:cNvPr>
          <p:cNvPicPr>
            <a:picLocks noChangeAspect="1"/>
          </p:cNvPicPr>
          <p:nvPr/>
        </p:nvPicPr>
        <p:blipFill rotWithShape="1">
          <a:blip r:embed="rId4">
            <a:extLst>
              <a:ext uri="{28A0092B-C50C-407E-A947-70E740481C1C}">
                <a14:useLocalDpi xmlns:a14="http://schemas.microsoft.com/office/drawing/2010/main" val="0"/>
              </a:ext>
            </a:extLst>
          </a:blip>
          <a:srcRect b="41480"/>
          <a:stretch/>
        </p:blipFill>
        <p:spPr>
          <a:xfrm>
            <a:off x="5460732" y="2213057"/>
            <a:ext cx="1726733" cy="1425845"/>
          </a:xfrm>
          <a:prstGeom prst="rect">
            <a:avLst/>
          </a:prstGeom>
          <a:ln>
            <a:solidFill>
              <a:schemeClr val="tx1"/>
            </a:solidFill>
          </a:ln>
        </p:spPr>
      </p:pic>
      <p:sp>
        <p:nvSpPr>
          <p:cNvPr id="10" name="Title 1">
            <a:extLst>
              <a:ext uri="{FF2B5EF4-FFF2-40B4-BE49-F238E27FC236}">
                <a16:creationId xmlns:a16="http://schemas.microsoft.com/office/drawing/2014/main" id="{051EBF61-5662-27D7-64D4-25EE0529126C}"/>
              </a:ext>
            </a:extLst>
          </p:cNvPr>
          <p:cNvSpPr>
            <a:spLocks noGrp="1"/>
          </p:cNvSpPr>
          <p:nvPr>
            <p:ph type="title"/>
          </p:nvPr>
        </p:nvSpPr>
        <p:spPr>
          <a:xfrm>
            <a:off x="563673" y="409232"/>
            <a:ext cx="10058400" cy="1371600"/>
          </a:xfrm>
        </p:spPr>
        <p:txBody>
          <a:bodyPr/>
          <a:lstStyle/>
          <a:p>
            <a:pPr algn="ctr"/>
            <a:r>
              <a:rPr lang="en-US" dirty="0"/>
              <a:t>Meet The Team </a:t>
            </a:r>
          </a:p>
        </p:txBody>
      </p:sp>
      <p:sp>
        <p:nvSpPr>
          <p:cNvPr id="13" name="TextBox 12">
            <a:extLst>
              <a:ext uri="{FF2B5EF4-FFF2-40B4-BE49-F238E27FC236}">
                <a16:creationId xmlns:a16="http://schemas.microsoft.com/office/drawing/2014/main" id="{C211BF24-6E94-60C9-090A-4943285C7930}"/>
              </a:ext>
            </a:extLst>
          </p:cNvPr>
          <p:cNvSpPr txBox="1"/>
          <p:nvPr/>
        </p:nvSpPr>
        <p:spPr>
          <a:xfrm>
            <a:off x="3067234" y="3784955"/>
            <a:ext cx="1896483" cy="353943"/>
          </a:xfrm>
          <a:prstGeom prst="rect">
            <a:avLst/>
          </a:prstGeom>
          <a:blipFill>
            <a:blip r:embed="rId5"/>
            <a:tile tx="0" ty="0" sx="100000" sy="100000" flip="none" algn="tl"/>
          </a:blipFill>
        </p:spPr>
        <p:txBody>
          <a:bodyPr wrap="square" rtlCol="0">
            <a:spAutoFit/>
          </a:bodyPr>
          <a:lstStyle>
            <a:defPPr>
              <a:defRPr lang="en-US"/>
            </a:defPPr>
            <a:lvl1pPr algn="ctr">
              <a:defRPr sz="1700">
                <a:latin typeface="Calibri" panose="020F0502020204030204" pitchFamily="34" charset="0"/>
                <a:ea typeface="Calibri" panose="020F0502020204030204" pitchFamily="34" charset="0"/>
                <a:cs typeface="Calibri" panose="020F0502020204030204" pitchFamily="34" charset="0"/>
              </a:defRPr>
            </a:lvl1pPr>
          </a:lstStyle>
          <a:p>
            <a:r>
              <a:rPr lang="en-US" dirty="0"/>
              <a:t>Rajini Ramisetti</a:t>
            </a:r>
          </a:p>
        </p:txBody>
      </p:sp>
      <p:sp>
        <p:nvSpPr>
          <p:cNvPr id="14" name="TextBox 13">
            <a:extLst>
              <a:ext uri="{FF2B5EF4-FFF2-40B4-BE49-F238E27FC236}">
                <a16:creationId xmlns:a16="http://schemas.microsoft.com/office/drawing/2014/main" id="{E35D4A03-6665-C09A-5B22-666E3A96DF10}"/>
              </a:ext>
            </a:extLst>
          </p:cNvPr>
          <p:cNvSpPr txBox="1"/>
          <p:nvPr/>
        </p:nvSpPr>
        <p:spPr>
          <a:xfrm>
            <a:off x="5389343" y="3777261"/>
            <a:ext cx="1730219" cy="353943"/>
          </a:xfrm>
          <a:prstGeom prst="rect">
            <a:avLst/>
          </a:prstGeom>
          <a:blipFill>
            <a:blip r:embed="rId5"/>
            <a:tile tx="0" ty="0" sx="100000" sy="100000" flip="none" algn="tl"/>
          </a:blipFill>
        </p:spPr>
        <p:txBody>
          <a:bodyPr wrap="square" rtlCol="0">
            <a:spAutoFit/>
          </a:bodyPr>
          <a:lstStyle>
            <a:defPPr>
              <a:defRPr lang="en-US"/>
            </a:defPPr>
            <a:lvl1pPr algn="ctr">
              <a:defRPr sz="1700">
                <a:latin typeface="Calibri" panose="020F0502020204030204" pitchFamily="34" charset="0"/>
                <a:ea typeface="Calibri" panose="020F0502020204030204" pitchFamily="34" charset="0"/>
                <a:cs typeface="Calibri" panose="020F0502020204030204" pitchFamily="34" charset="0"/>
              </a:defRPr>
            </a:lvl1pPr>
          </a:lstStyle>
          <a:p>
            <a:r>
              <a:rPr lang="en-US" dirty="0"/>
              <a:t>Rakesh </a:t>
            </a:r>
            <a:r>
              <a:rPr lang="en-US" dirty="0" err="1"/>
              <a:t>Velaga</a:t>
            </a:r>
            <a:endParaRPr lang="en-US" dirty="0"/>
          </a:p>
        </p:txBody>
      </p:sp>
      <p:pic>
        <p:nvPicPr>
          <p:cNvPr id="16" name="Picture 15">
            <a:extLst>
              <a:ext uri="{FF2B5EF4-FFF2-40B4-BE49-F238E27FC236}">
                <a16:creationId xmlns:a16="http://schemas.microsoft.com/office/drawing/2014/main" id="{14645182-7084-563D-FBA5-B080D6A3E86E}"/>
              </a:ext>
            </a:extLst>
          </p:cNvPr>
          <p:cNvPicPr>
            <a:picLocks noChangeAspect="1"/>
          </p:cNvPicPr>
          <p:nvPr/>
        </p:nvPicPr>
        <p:blipFill rotWithShape="1">
          <a:blip r:embed="rId6">
            <a:extLst>
              <a:ext uri="{28A0092B-C50C-407E-A947-70E740481C1C}">
                <a14:useLocalDpi xmlns:a14="http://schemas.microsoft.com/office/drawing/2010/main" val="0"/>
              </a:ext>
            </a:extLst>
          </a:blip>
          <a:srcRect b="18822"/>
          <a:stretch/>
        </p:blipFill>
        <p:spPr>
          <a:xfrm>
            <a:off x="636037" y="2216034"/>
            <a:ext cx="1756442" cy="1425846"/>
          </a:xfrm>
          <a:prstGeom prst="rect">
            <a:avLst/>
          </a:prstGeom>
          <a:ln>
            <a:solidFill>
              <a:schemeClr val="tx1"/>
            </a:solidFill>
          </a:ln>
        </p:spPr>
      </p:pic>
      <p:sp>
        <p:nvSpPr>
          <p:cNvPr id="21" name="TextBox 20">
            <a:extLst>
              <a:ext uri="{FF2B5EF4-FFF2-40B4-BE49-F238E27FC236}">
                <a16:creationId xmlns:a16="http://schemas.microsoft.com/office/drawing/2014/main" id="{926C7759-E893-1A03-4AC2-5666B6A0C469}"/>
              </a:ext>
            </a:extLst>
          </p:cNvPr>
          <p:cNvSpPr txBox="1"/>
          <p:nvPr/>
        </p:nvSpPr>
        <p:spPr>
          <a:xfrm>
            <a:off x="276079" y="3792650"/>
            <a:ext cx="2571608" cy="338554"/>
          </a:xfrm>
          <a:prstGeom prst="rect">
            <a:avLst/>
          </a:prstGeom>
          <a:blipFill>
            <a:blip r:embed="rId5"/>
            <a:tile tx="0" ty="0" sx="100000" sy="100000" flip="none" algn="tl"/>
          </a:blipFill>
        </p:spPr>
        <p:txBody>
          <a:bodyPr wrap="square" rtlCol="0">
            <a:spAutoFit/>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Al Aftab Mohammad Shaik</a:t>
            </a:r>
          </a:p>
        </p:txBody>
      </p:sp>
      <p:pic>
        <p:nvPicPr>
          <p:cNvPr id="23" name="Picture 22">
            <a:extLst>
              <a:ext uri="{FF2B5EF4-FFF2-40B4-BE49-F238E27FC236}">
                <a16:creationId xmlns:a16="http://schemas.microsoft.com/office/drawing/2014/main" id="{EDF1FEE6-8A87-A897-B2C7-A5C1506B9A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5764" y="2193823"/>
            <a:ext cx="1799095" cy="1423968"/>
          </a:xfrm>
          <a:prstGeom prst="rect">
            <a:avLst/>
          </a:prstGeom>
          <a:ln>
            <a:solidFill>
              <a:schemeClr val="tx1"/>
            </a:solidFill>
          </a:ln>
        </p:spPr>
      </p:pic>
      <p:sp>
        <p:nvSpPr>
          <p:cNvPr id="24" name="TextBox 23">
            <a:extLst>
              <a:ext uri="{FF2B5EF4-FFF2-40B4-BE49-F238E27FC236}">
                <a16:creationId xmlns:a16="http://schemas.microsoft.com/office/drawing/2014/main" id="{DA419E5B-2D48-8111-329F-77F49A617A77}"/>
              </a:ext>
            </a:extLst>
          </p:cNvPr>
          <p:cNvSpPr txBox="1"/>
          <p:nvPr/>
        </p:nvSpPr>
        <p:spPr>
          <a:xfrm>
            <a:off x="9975879" y="3765556"/>
            <a:ext cx="1799095" cy="353943"/>
          </a:xfrm>
          <a:prstGeom prst="rect">
            <a:avLst/>
          </a:prstGeom>
          <a:blipFill>
            <a:blip r:embed="rId5"/>
            <a:tile tx="0" ty="0" sx="100000" sy="100000" flip="none" algn="tl"/>
          </a:blipFill>
        </p:spPr>
        <p:txBody>
          <a:bodyPr wrap="square" rtlCol="0">
            <a:spAutoFit/>
          </a:bodyPr>
          <a:lstStyle>
            <a:defPPr>
              <a:defRPr lang="en-US"/>
            </a:defPPr>
            <a:lvl1pPr algn="ctr">
              <a:defRPr sz="1700">
                <a:latin typeface="Calibri" panose="020F0502020204030204" pitchFamily="34" charset="0"/>
                <a:ea typeface="Calibri" panose="020F0502020204030204" pitchFamily="34" charset="0"/>
                <a:cs typeface="Calibri" panose="020F0502020204030204" pitchFamily="34" charset="0"/>
              </a:defRPr>
            </a:lvl1pPr>
          </a:lstStyle>
          <a:p>
            <a:r>
              <a:rPr lang="en-US" dirty="0"/>
              <a:t>Somesh </a:t>
            </a:r>
            <a:r>
              <a:rPr lang="en-US" dirty="0" err="1"/>
              <a:t>Katakam</a:t>
            </a:r>
            <a:endParaRPr lang="en-US" dirty="0"/>
          </a:p>
        </p:txBody>
      </p:sp>
      <p:pic>
        <p:nvPicPr>
          <p:cNvPr id="3" name="Picture 2">
            <a:extLst>
              <a:ext uri="{FF2B5EF4-FFF2-40B4-BE49-F238E27FC236}">
                <a16:creationId xmlns:a16="http://schemas.microsoft.com/office/drawing/2014/main" id="{65A8536E-EA25-FE60-4410-CC4E41484648}"/>
              </a:ext>
            </a:extLst>
          </p:cNvPr>
          <p:cNvPicPr>
            <a:picLocks noChangeAspect="1"/>
          </p:cNvPicPr>
          <p:nvPr/>
        </p:nvPicPr>
        <p:blipFill rotWithShape="1">
          <a:blip r:embed="rId8">
            <a:extLst>
              <a:ext uri="{28A0092B-C50C-407E-A947-70E740481C1C}">
                <a14:useLocalDpi xmlns:a14="http://schemas.microsoft.com/office/drawing/2010/main" val="0"/>
              </a:ext>
            </a:extLst>
          </a:blip>
          <a:srcRect b="36167"/>
          <a:stretch/>
        </p:blipFill>
        <p:spPr>
          <a:xfrm>
            <a:off x="7680964" y="2191327"/>
            <a:ext cx="1813880" cy="1426464"/>
          </a:xfrm>
          <a:prstGeom prst="rect">
            <a:avLst/>
          </a:prstGeom>
        </p:spPr>
      </p:pic>
      <p:sp>
        <p:nvSpPr>
          <p:cNvPr id="4" name="TextBox 3">
            <a:extLst>
              <a:ext uri="{FF2B5EF4-FFF2-40B4-BE49-F238E27FC236}">
                <a16:creationId xmlns:a16="http://schemas.microsoft.com/office/drawing/2014/main" id="{4B6E09B2-2AFF-4E8E-8BCD-EB5DCEFB832F}"/>
              </a:ext>
            </a:extLst>
          </p:cNvPr>
          <p:cNvSpPr txBox="1"/>
          <p:nvPr/>
        </p:nvSpPr>
        <p:spPr>
          <a:xfrm>
            <a:off x="7554664" y="3765557"/>
            <a:ext cx="1730219" cy="353943"/>
          </a:xfrm>
          <a:prstGeom prst="rect">
            <a:avLst/>
          </a:prstGeom>
          <a:blipFill>
            <a:blip r:embed="rId5"/>
            <a:tile tx="0" ty="0" sx="100000" sy="100000" flip="none" algn="tl"/>
          </a:blipFill>
        </p:spPr>
        <p:txBody>
          <a:bodyPr wrap="square" rtlCol="0">
            <a:spAutoFit/>
          </a:bodyPr>
          <a:lstStyle>
            <a:defPPr>
              <a:defRPr lang="en-US"/>
            </a:defPPr>
            <a:lvl1pPr algn="ctr">
              <a:defRPr sz="1700">
                <a:latin typeface="Calibri" panose="020F0502020204030204" pitchFamily="34" charset="0"/>
                <a:ea typeface="Calibri" panose="020F0502020204030204" pitchFamily="34" charset="0"/>
                <a:cs typeface="Calibri" panose="020F0502020204030204" pitchFamily="34" charset="0"/>
              </a:defRPr>
            </a:lvl1pPr>
          </a:lstStyle>
          <a:p>
            <a:r>
              <a:rPr lang="en-US" dirty="0"/>
              <a:t>Abdul Khalid</a:t>
            </a:r>
          </a:p>
        </p:txBody>
      </p:sp>
      <p:sp>
        <p:nvSpPr>
          <p:cNvPr id="5" name="TextBox 4">
            <a:extLst>
              <a:ext uri="{FF2B5EF4-FFF2-40B4-BE49-F238E27FC236}">
                <a16:creationId xmlns:a16="http://schemas.microsoft.com/office/drawing/2014/main" id="{0715C350-169C-09A9-7102-5DB3EF6E619E}"/>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2" name="Slide Number Placeholder 1">
            <a:extLst>
              <a:ext uri="{FF2B5EF4-FFF2-40B4-BE49-F238E27FC236}">
                <a16:creationId xmlns:a16="http://schemas.microsoft.com/office/drawing/2014/main" id="{A13CF60E-F4CD-F438-81A1-AEB2FAE94D42}"/>
              </a:ext>
            </a:extLst>
          </p:cNvPr>
          <p:cNvSpPr>
            <a:spLocks noGrp="1"/>
          </p:cNvSpPr>
          <p:nvPr>
            <p:ph type="sldNum" sz="quarter" idx="12"/>
          </p:nvPr>
        </p:nvSpPr>
        <p:spPr/>
        <p:txBody>
          <a:bodyPr/>
          <a:lstStyle/>
          <a:p>
            <a:fld id="{3DE63756-DC0D-4723-9F57-4AB51C54E73D}" type="slidenum">
              <a:rPr lang="en-US" smtClean="0"/>
              <a:t>4</a:t>
            </a:fld>
            <a:endParaRPr lang="en-US"/>
          </a:p>
        </p:txBody>
      </p:sp>
    </p:spTree>
    <p:extLst>
      <p:ext uri="{BB962C8B-B14F-4D97-AF65-F5344CB8AC3E}">
        <p14:creationId xmlns:p14="http://schemas.microsoft.com/office/powerpoint/2010/main" val="384155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6EA7F7-61CC-213B-62FA-801F291C8E08}"/>
              </a:ext>
            </a:extLst>
          </p:cNvPr>
          <p:cNvSpPr txBox="1">
            <a:spLocks/>
          </p:cNvSpPr>
          <p:nvPr/>
        </p:nvSpPr>
        <p:spPr>
          <a:xfrm>
            <a:off x="2157572" y="302801"/>
            <a:ext cx="7058346" cy="900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US" b="1" dirty="0"/>
              <a:t>All about Ovusense</a:t>
            </a:r>
          </a:p>
        </p:txBody>
      </p:sp>
      <p:pic>
        <p:nvPicPr>
          <p:cNvPr id="3" name="Picture 2">
            <a:extLst>
              <a:ext uri="{FF2B5EF4-FFF2-40B4-BE49-F238E27FC236}">
                <a16:creationId xmlns:a16="http://schemas.microsoft.com/office/drawing/2014/main" id="{705F7B2B-70C7-EB51-75C9-9BA3D3833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1978" y="1069676"/>
            <a:ext cx="3435012" cy="5152516"/>
          </a:xfrm>
          <a:prstGeom prst="rect">
            <a:avLst/>
          </a:prstGeom>
          <a:ln>
            <a:solidFill>
              <a:schemeClr val="tx1"/>
            </a:solidFill>
          </a:ln>
        </p:spPr>
      </p:pic>
      <p:sp>
        <p:nvSpPr>
          <p:cNvPr id="5" name="Content Placeholder 2">
            <a:extLst>
              <a:ext uri="{FF2B5EF4-FFF2-40B4-BE49-F238E27FC236}">
                <a16:creationId xmlns:a16="http://schemas.microsoft.com/office/drawing/2014/main" id="{CCC87B64-A705-CF21-3EDD-C03489008BCA}"/>
              </a:ext>
            </a:extLst>
          </p:cNvPr>
          <p:cNvSpPr>
            <a:spLocks noGrp="1"/>
          </p:cNvSpPr>
          <p:nvPr>
            <p:ph idx="1"/>
          </p:nvPr>
        </p:nvSpPr>
        <p:spPr>
          <a:xfrm>
            <a:off x="592873" y="1463039"/>
            <a:ext cx="7168376" cy="4842975"/>
          </a:xfrm>
        </p:spPr>
        <p:txBody>
          <a:bodyPr/>
          <a:lstStyle/>
          <a:p>
            <a:endParaRPr lang="en-US" dirty="0"/>
          </a:p>
          <a:p>
            <a:endParaRPr lang="en-US" dirty="0"/>
          </a:p>
          <a:p>
            <a:r>
              <a:rPr lang="en-US" dirty="0"/>
              <a:t>Ovusense, fertility monitoring solution, help women track their ovulation cycle.</a:t>
            </a:r>
          </a:p>
          <a:p>
            <a:endParaRPr lang="en-US" dirty="0"/>
          </a:p>
          <a:p>
            <a:r>
              <a:rPr lang="en-US" dirty="0"/>
              <a:t>Ovusense Flex, Ovusense advanced fertility monitor.</a:t>
            </a:r>
          </a:p>
          <a:p>
            <a:endParaRPr lang="en-US" dirty="0"/>
          </a:p>
          <a:p>
            <a:r>
              <a:rPr lang="en-US" dirty="0"/>
              <a:t>Ovusense Fertility monitor – Mostly used.</a:t>
            </a:r>
          </a:p>
          <a:p>
            <a:endParaRPr lang="en-US" dirty="0"/>
          </a:p>
          <a:p>
            <a:r>
              <a:rPr lang="en-US" dirty="0"/>
              <a:t>99% Ovulation accuracy.</a:t>
            </a:r>
          </a:p>
          <a:p>
            <a:endParaRPr lang="en-US" dirty="0"/>
          </a:p>
          <a:p>
            <a:r>
              <a:rPr lang="en-US" dirty="0"/>
              <a:t>Average customer rating of 4.7/5</a:t>
            </a:r>
          </a:p>
        </p:txBody>
      </p:sp>
      <p:pic>
        <p:nvPicPr>
          <p:cNvPr id="8" name="Picture 7">
            <a:extLst>
              <a:ext uri="{FF2B5EF4-FFF2-40B4-BE49-F238E27FC236}">
                <a16:creationId xmlns:a16="http://schemas.microsoft.com/office/drawing/2014/main" id="{25414B28-9C47-C892-7A4A-A2119DB11E7E}"/>
              </a:ext>
            </a:extLst>
          </p:cNvPr>
          <p:cNvPicPr>
            <a:picLocks noChangeAspect="1"/>
          </p:cNvPicPr>
          <p:nvPr/>
        </p:nvPicPr>
        <p:blipFill>
          <a:blip r:embed="rId3"/>
          <a:stretch>
            <a:fillRect/>
          </a:stretch>
        </p:blipFill>
        <p:spPr>
          <a:xfrm>
            <a:off x="784649" y="5398307"/>
            <a:ext cx="5391427" cy="1019227"/>
          </a:xfrm>
          <a:prstGeom prst="rect">
            <a:avLst/>
          </a:prstGeom>
        </p:spPr>
      </p:pic>
      <p:sp>
        <p:nvSpPr>
          <p:cNvPr id="2" name="TextBox 1">
            <a:extLst>
              <a:ext uri="{FF2B5EF4-FFF2-40B4-BE49-F238E27FC236}">
                <a16:creationId xmlns:a16="http://schemas.microsoft.com/office/drawing/2014/main" id="{330374BC-7802-2AC0-A4F8-60234A0AC235}"/>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6" name="Slide Number Placeholder 5">
            <a:extLst>
              <a:ext uri="{FF2B5EF4-FFF2-40B4-BE49-F238E27FC236}">
                <a16:creationId xmlns:a16="http://schemas.microsoft.com/office/drawing/2014/main" id="{C5955227-10B4-32AE-5F73-ACD90A2808B3}"/>
              </a:ext>
            </a:extLst>
          </p:cNvPr>
          <p:cNvSpPr>
            <a:spLocks noGrp="1"/>
          </p:cNvSpPr>
          <p:nvPr>
            <p:ph type="sldNum" sz="quarter" idx="12"/>
          </p:nvPr>
        </p:nvSpPr>
        <p:spPr/>
        <p:txBody>
          <a:bodyPr/>
          <a:lstStyle/>
          <a:p>
            <a:fld id="{3DE63756-DC0D-4723-9F57-4AB51C54E73D}" type="slidenum">
              <a:rPr lang="en-US" smtClean="0"/>
              <a:t>5</a:t>
            </a:fld>
            <a:endParaRPr lang="en-US"/>
          </a:p>
        </p:txBody>
      </p:sp>
    </p:spTree>
    <p:extLst>
      <p:ext uri="{BB962C8B-B14F-4D97-AF65-F5344CB8AC3E}">
        <p14:creationId xmlns:p14="http://schemas.microsoft.com/office/powerpoint/2010/main" val="3748137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6EA7F7-61CC-213B-62FA-801F291C8E08}"/>
              </a:ext>
            </a:extLst>
          </p:cNvPr>
          <p:cNvSpPr txBox="1">
            <a:spLocks/>
          </p:cNvSpPr>
          <p:nvPr/>
        </p:nvSpPr>
        <p:spPr>
          <a:xfrm>
            <a:off x="2157572" y="302801"/>
            <a:ext cx="7058346" cy="900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US" b="1" dirty="0"/>
              <a:t>Objective</a:t>
            </a:r>
          </a:p>
        </p:txBody>
      </p:sp>
      <p:pic>
        <p:nvPicPr>
          <p:cNvPr id="3" name="Picture 2">
            <a:extLst>
              <a:ext uri="{FF2B5EF4-FFF2-40B4-BE49-F238E27FC236}">
                <a16:creationId xmlns:a16="http://schemas.microsoft.com/office/drawing/2014/main" id="{705F7B2B-70C7-EB51-75C9-9BA3D3833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1978" y="1069676"/>
            <a:ext cx="3435012" cy="5152516"/>
          </a:xfrm>
          <a:prstGeom prst="rect">
            <a:avLst/>
          </a:prstGeom>
          <a:ln>
            <a:solidFill>
              <a:schemeClr val="tx1"/>
            </a:solidFill>
          </a:ln>
        </p:spPr>
      </p:pic>
      <p:sp>
        <p:nvSpPr>
          <p:cNvPr id="5" name="Content Placeholder 2">
            <a:extLst>
              <a:ext uri="{FF2B5EF4-FFF2-40B4-BE49-F238E27FC236}">
                <a16:creationId xmlns:a16="http://schemas.microsoft.com/office/drawing/2014/main" id="{CCC87B64-A705-CF21-3EDD-C03489008BCA}"/>
              </a:ext>
            </a:extLst>
          </p:cNvPr>
          <p:cNvSpPr>
            <a:spLocks noGrp="1"/>
          </p:cNvSpPr>
          <p:nvPr>
            <p:ph idx="1"/>
          </p:nvPr>
        </p:nvSpPr>
        <p:spPr>
          <a:xfrm>
            <a:off x="838201" y="1747018"/>
            <a:ext cx="4441901" cy="3797832"/>
          </a:xfrm>
        </p:spPr>
        <p:txBody>
          <a:bodyPr/>
          <a:lstStyle/>
          <a:p>
            <a:endParaRPr lang="en-US" dirty="0"/>
          </a:p>
          <a:p>
            <a:endParaRPr lang="en-US" dirty="0"/>
          </a:p>
          <a:p>
            <a:r>
              <a:rPr lang="en-US" dirty="0"/>
              <a:t>Surge market share.</a:t>
            </a:r>
          </a:p>
          <a:p>
            <a:endParaRPr lang="en-US" dirty="0"/>
          </a:p>
          <a:p>
            <a:r>
              <a:rPr lang="en-US" dirty="0"/>
              <a:t>Increase sales geographically</a:t>
            </a:r>
          </a:p>
          <a:p>
            <a:endParaRPr lang="en-US" dirty="0"/>
          </a:p>
          <a:p>
            <a:r>
              <a:rPr lang="en-US" dirty="0"/>
              <a:t>Retention of customers.</a:t>
            </a:r>
          </a:p>
          <a:p>
            <a:endParaRPr lang="en-US" dirty="0"/>
          </a:p>
          <a:p>
            <a:endParaRPr lang="en-US" dirty="0"/>
          </a:p>
          <a:p>
            <a:endParaRPr lang="en-US" dirty="0"/>
          </a:p>
        </p:txBody>
      </p:sp>
      <p:sp>
        <p:nvSpPr>
          <p:cNvPr id="2" name="TextBox 1">
            <a:extLst>
              <a:ext uri="{FF2B5EF4-FFF2-40B4-BE49-F238E27FC236}">
                <a16:creationId xmlns:a16="http://schemas.microsoft.com/office/drawing/2014/main" id="{14EF4A02-15C6-6DE1-DF5F-829B5A09DEC1}"/>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6" name="Slide Number Placeholder 5">
            <a:extLst>
              <a:ext uri="{FF2B5EF4-FFF2-40B4-BE49-F238E27FC236}">
                <a16:creationId xmlns:a16="http://schemas.microsoft.com/office/drawing/2014/main" id="{ABF52EED-7DDF-DA4A-0B10-C5CE6CAD84FC}"/>
              </a:ext>
            </a:extLst>
          </p:cNvPr>
          <p:cNvSpPr>
            <a:spLocks noGrp="1"/>
          </p:cNvSpPr>
          <p:nvPr>
            <p:ph type="sldNum" sz="quarter" idx="12"/>
          </p:nvPr>
        </p:nvSpPr>
        <p:spPr/>
        <p:txBody>
          <a:bodyPr/>
          <a:lstStyle/>
          <a:p>
            <a:fld id="{3DE63756-DC0D-4723-9F57-4AB51C54E73D}" type="slidenum">
              <a:rPr lang="en-US" smtClean="0"/>
              <a:t>6</a:t>
            </a:fld>
            <a:endParaRPr lang="en-US"/>
          </a:p>
        </p:txBody>
      </p:sp>
    </p:spTree>
    <p:extLst>
      <p:ext uri="{BB962C8B-B14F-4D97-AF65-F5344CB8AC3E}">
        <p14:creationId xmlns:p14="http://schemas.microsoft.com/office/powerpoint/2010/main" val="2426923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6EA7F7-61CC-213B-62FA-801F291C8E08}"/>
              </a:ext>
            </a:extLst>
          </p:cNvPr>
          <p:cNvSpPr txBox="1">
            <a:spLocks/>
          </p:cNvSpPr>
          <p:nvPr/>
        </p:nvSpPr>
        <p:spPr>
          <a:xfrm>
            <a:off x="2157572" y="219163"/>
            <a:ext cx="7058346" cy="900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US" b="1" dirty="0"/>
              <a:t>Our Contenders</a:t>
            </a:r>
          </a:p>
        </p:txBody>
      </p:sp>
      <p:pic>
        <p:nvPicPr>
          <p:cNvPr id="12" name="Picture 11">
            <a:extLst>
              <a:ext uri="{FF2B5EF4-FFF2-40B4-BE49-F238E27FC236}">
                <a16:creationId xmlns:a16="http://schemas.microsoft.com/office/drawing/2014/main" id="{1D7F3EA2-AAD7-518D-AE4F-FE012F4C1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408" y="1611577"/>
            <a:ext cx="2198821" cy="3871161"/>
          </a:xfrm>
          <a:prstGeom prst="rect">
            <a:avLst/>
          </a:prstGeom>
        </p:spPr>
      </p:pic>
      <p:pic>
        <p:nvPicPr>
          <p:cNvPr id="14" name="Picture 13">
            <a:extLst>
              <a:ext uri="{FF2B5EF4-FFF2-40B4-BE49-F238E27FC236}">
                <a16:creationId xmlns:a16="http://schemas.microsoft.com/office/drawing/2014/main" id="{3B4D49DB-A655-B280-8843-8D2B3C028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721" y="1637262"/>
            <a:ext cx="2602153" cy="3818663"/>
          </a:xfrm>
          <a:prstGeom prst="rect">
            <a:avLst/>
          </a:prstGeom>
        </p:spPr>
      </p:pic>
      <p:pic>
        <p:nvPicPr>
          <p:cNvPr id="18" name="Picture 17">
            <a:extLst>
              <a:ext uri="{FF2B5EF4-FFF2-40B4-BE49-F238E27FC236}">
                <a16:creationId xmlns:a16="http://schemas.microsoft.com/office/drawing/2014/main" id="{F9BD7449-EC95-AF1E-D0C4-F1B3D7E43284}"/>
              </a:ext>
            </a:extLst>
          </p:cNvPr>
          <p:cNvPicPr>
            <a:picLocks noChangeAspect="1"/>
          </p:cNvPicPr>
          <p:nvPr/>
        </p:nvPicPr>
        <p:blipFill>
          <a:blip r:embed="rId4"/>
          <a:stretch>
            <a:fillRect/>
          </a:stretch>
        </p:blipFill>
        <p:spPr>
          <a:xfrm>
            <a:off x="5926967" y="1611577"/>
            <a:ext cx="2713604" cy="3818662"/>
          </a:xfrm>
          <a:prstGeom prst="rect">
            <a:avLst/>
          </a:prstGeom>
        </p:spPr>
      </p:pic>
      <p:pic>
        <p:nvPicPr>
          <p:cNvPr id="20" name="Picture 19">
            <a:extLst>
              <a:ext uri="{FF2B5EF4-FFF2-40B4-BE49-F238E27FC236}">
                <a16:creationId xmlns:a16="http://schemas.microsoft.com/office/drawing/2014/main" id="{F30ECC83-3551-0CA1-9B48-A70BF7CC9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063" y="1566809"/>
            <a:ext cx="2537683" cy="3822192"/>
          </a:xfrm>
          <a:prstGeom prst="rect">
            <a:avLst/>
          </a:prstGeom>
        </p:spPr>
      </p:pic>
      <p:sp>
        <p:nvSpPr>
          <p:cNvPr id="21" name="Oval 20">
            <a:extLst>
              <a:ext uri="{FF2B5EF4-FFF2-40B4-BE49-F238E27FC236}">
                <a16:creationId xmlns:a16="http://schemas.microsoft.com/office/drawing/2014/main" id="{3ECB7595-CB12-76EA-7452-8666F6DC2CE3}"/>
              </a:ext>
            </a:extLst>
          </p:cNvPr>
          <p:cNvSpPr/>
          <p:nvPr/>
        </p:nvSpPr>
        <p:spPr>
          <a:xfrm>
            <a:off x="595901" y="5645649"/>
            <a:ext cx="1744773" cy="70378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33CC"/>
                </a:solidFill>
              </a:rPr>
              <a:t>Natural cycle</a:t>
            </a:r>
          </a:p>
        </p:txBody>
      </p:sp>
      <p:sp>
        <p:nvSpPr>
          <p:cNvPr id="22" name="Oval 21">
            <a:extLst>
              <a:ext uri="{FF2B5EF4-FFF2-40B4-BE49-F238E27FC236}">
                <a16:creationId xmlns:a16="http://schemas.microsoft.com/office/drawing/2014/main" id="{75BD10D1-C19E-19E3-642C-DCB778F44BA7}"/>
              </a:ext>
            </a:extLst>
          </p:cNvPr>
          <p:cNvSpPr/>
          <p:nvPr/>
        </p:nvSpPr>
        <p:spPr>
          <a:xfrm>
            <a:off x="3635339" y="5645649"/>
            <a:ext cx="1744773" cy="70378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Mira</a:t>
            </a:r>
          </a:p>
        </p:txBody>
      </p:sp>
      <p:sp>
        <p:nvSpPr>
          <p:cNvPr id="23" name="Oval 22">
            <a:extLst>
              <a:ext uri="{FF2B5EF4-FFF2-40B4-BE49-F238E27FC236}">
                <a16:creationId xmlns:a16="http://schemas.microsoft.com/office/drawing/2014/main" id="{04C2D564-C956-B5CF-E0F4-CAD5594293D2}"/>
              </a:ext>
            </a:extLst>
          </p:cNvPr>
          <p:cNvSpPr/>
          <p:nvPr/>
        </p:nvSpPr>
        <p:spPr>
          <a:xfrm>
            <a:off x="6469294" y="5570040"/>
            <a:ext cx="1899007" cy="70378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accent1">
                    <a:lumMod val="50000"/>
                  </a:schemeClr>
                </a:solidFill>
              </a:rPr>
              <a:t>Tempdrop</a:t>
            </a:r>
            <a:endParaRPr lang="en-US" b="1" dirty="0">
              <a:solidFill>
                <a:schemeClr val="accent1">
                  <a:lumMod val="50000"/>
                </a:schemeClr>
              </a:solidFill>
            </a:endParaRPr>
          </a:p>
        </p:txBody>
      </p:sp>
      <p:sp>
        <p:nvSpPr>
          <p:cNvPr id="24" name="Oval 23">
            <a:extLst>
              <a:ext uri="{FF2B5EF4-FFF2-40B4-BE49-F238E27FC236}">
                <a16:creationId xmlns:a16="http://schemas.microsoft.com/office/drawing/2014/main" id="{8CB52870-F5B3-9732-5368-0E8538CDF4EC}"/>
              </a:ext>
            </a:extLst>
          </p:cNvPr>
          <p:cNvSpPr/>
          <p:nvPr/>
        </p:nvSpPr>
        <p:spPr>
          <a:xfrm>
            <a:off x="9647433" y="5575177"/>
            <a:ext cx="1899007" cy="70378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60000"/>
                    <a:lumOff val="40000"/>
                  </a:schemeClr>
                </a:solidFill>
              </a:rPr>
              <a:t>AVA</a:t>
            </a:r>
          </a:p>
        </p:txBody>
      </p:sp>
      <p:sp>
        <p:nvSpPr>
          <p:cNvPr id="2" name="TextBox 1">
            <a:extLst>
              <a:ext uri="{FF2B5EF4-FFF2-40B4-BE49-F238E27FC236}">
                <a16:creationId xmlns:a16="http://schemas.microsoft.com/office/drawing/2014/main" id="{45EB4FD0-E228-EDFF-63B4-03342231B67C}"/>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E0CB3A71-4A0C-E43F-6D97-5F3143606D04}"/>
              </a:ext>
            </a:extLst>
          </p:cNvPr>
          <p:cNvSpPr>
            <a:spLocks noGrp="1"/>
          </p:cNvSpPr>
          <p:nvPr>
            <p:ph type="sldNum" sz="quarter" idx="12"/>
          </p:nvPr>
        </p:nvSpPr>
        <p:spPr/>
        <p:txBody>
          <a:bodyPr/>
          <a:lstStyle/>
          <a:p>
            <a:fld id="{3DE63756-DC0D-4723-9F57-4AB51C54E73D}" type="slidenum">
              <a:rPr lang="en-US" smtClean="0"/>
              <a:t>7</a:t>
            </a:fld>
            <a:endParaRPr lang="en-US"/>
          </a:p>
        </p:txBody>
      </p:sp>
    </p:spTree>
    <p:extLst>
      <p:ext uri="{BB962C8B-B14F-4D97-AF65-F5344CB8AC3E}">
        <p14:creationId xmlns:p14="http://schemas.microsoft.com/office/powerpoint/2010/main" val="29218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6EA7F7-61CC-213B-62FA-801F291C8E08}"/>
              </a:ext>
            </a:extLst>
          </p:cNvPr>
          <p:cNvSpPr txBox="1">
            <a:spLocks/>
          </p:cNvSpPr>
          <p:nvPr/>
        </p:nvSpPr>
        <p:spPr>
          <a:xfrm>
            <a:off x="253475" y="322034"/>
            <a:ext cx="3503486" cy="47434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US" b="1" dirty="0"/>
              <a:t> Competitive Grid</a:t>
            </a:r>
          </a:p>
        </p:txBody>
      </p:sp>
      <p:pic>
        <p:nvPicPr>
          <p:cNvPr id="5" name="Picture 4">
            <a:extLst>
              <a:ext uri="{FF2B5EF4-FFF2-40B4-BE49-F238E27FC236}">
                <a16:creationId xmlns:a16="http://schemas.microsoft.com/office/drawing/2014/main" id="{22429561-376A-FB52-6239-38A497A1C818}"/>
              </a:ext>
            </a:extLst>
          </p:cNvPr>
          <p:cNvPicPr>
            <a:picLocks noChangeAspect="1"/>
          </p:cNvPicPr>
          <p:nvPr/>
        </p:nvPicPr>
        <p:blipFill>
          <a:blip r:embed="rId2"/>
          <a:stretch>
            <a:fillRect/>
          </a:stretch>
        </p:blipFill>
        <p:spPr>
          <a:xfrm>
            <a:off x="6208000" y="215018"/>
            <a:ext cx="5591187" cy="6427962"/>
          </a:xfrm>
          <a:prstGeom prst="rect">
            <a:avLst/>
          </a:prstGeom>
        </p:spPr>
      </p:pic>
      <p:sp>
        <p:nvSpPr>
          <p:cNvPr id="6" name="Rectangle 5">
            <a:extLst>
              <a:ext uri="{FF2B5EF4-FFF2-40B4-BE49-F238E27FC236}">
                <a16:creationId xmlns:a16="http://schemas.microsoft.com/office/drawing/2014/main" id="{EC391CFC-6F05-DB7E-22A5-CCF0C34F2AFA}"/>
              </a:ext>
            </a:extLst>
          </p:cNvPr>
          <p:cNvSpPr/>
          <p:nvPr/>
        </p:nvSpPr>
        <p:spPr>
          <a:xfrm>
            <a:off x="7296647" y="344557"/>
            <a:ext cx="445273" cy="1378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D20A2B-C60F-2E78-F106-582817C76F76}"/>
              </a:ext>
            </a:extLst>
          </p:cNvPr>
          <p:cNvSpPr/>
          <p:nvPr/>
        </p:nvSpPr>
        <p:spPr>
          <a:xfrm>
            <a:off x="10148747" y="343649"/>
            <a:ext cx="445273" cy="1378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003894-AA07-F4EA-1AE6-4C44ADBE38C2}"/>
              </a:ext>
            </a:extLst>
          </p:cNvPr>
          <p:cNvSpPr/>
          <p:nvPr/>
        </p:nvSpPr>
        <p:spPr>
          <a:xfrm>
            <a:off x="9102644" y="344557"/>
            <a:ext cx="445273" cy="1378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D23FDB1-16A8-880E-4EA8-B70E7B5A1659}"/>
              </a:ext>
            </a:extLst>
          </p:cNvPr>
          <p:cNvSpPr/>
          <p:nvPr/>
        </p:nvSpPr>
        <p:spPr>
          <a:xfrm>
            <a:off x="11086018" y="343649"/>
            <a:ext cx="445273" cy="1378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EDE76-EBB1-1B5A-FCEA-129392A3D2A5}"/>
              </a:ext>
            </a:extLst>
          </p:cNvPr>
          <p:cNvSpPr/>
          <p:nvPr/>
        </p:nvSpPr>
        <p:spPr>
          <a:xfrm>
            <a:off x="8165373" y="351796"/>
            <a:ext cx="563491" cy="1296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DEE51ABE-3A36-9ED6-F9FA-6CBED3A219D0}"/>
              </a:ext>
            </a:extLst>
          </p:cNvPr>
          <p:cNvSpPr>
            <a:spLocks noGrp="1"/>
          </p:cNvSpPr>
          <p:nvPr>
            <p:ph idx="1"/>
          </p:nvPr>
        </p:nvSpPr>
        <p:spPr>
          <a:xfrm>
            <a:off x="616813" y="2476127"/>
            <a:ext cx="5591187" cy="1905744"/>
          </a:xfrm>
        </p:spPr>
        <p:txBody>
          <a:bodyPr/>
          <a:lstStyle/>
          <a:p>
            <a:r>
              <a:rPr lang="en-US" dirty="0"/>
              <a:t>Competitive grid help us analyze Ovusense current market competitors, USP, and type of platform they used in everyday operation.</a:t>
            </a:r>
          </a:p>
          <a:p>
            <a:endParaRPr lang="en-US" dirty="0"/>
          </a:p>
          <a:p>
            <a:r>
              <a:rPr lang="en-US" dirty="0"/>
              <a:t>This helps us find areas of improvement.</a:t>
            </a:r>
          </a:p>
          <a:p>
            <a:pPr marL="0" indent="0">
              <a:buNone/>
            </a:pPr>
            <a:endParaRPr lang="en-US" dirty="0"/>
          </a:p>
        </p:txBody>
      </p:sp>
      <p:sp>
        <p:nvSpPr>
          <p:cNvPr id="2" name="TextBox 1">
            <a:extLst>
              <a:ext uri="{FF2B5EF4-FFF2-40B4-BE49-F238E27FC236}">
                <a16:creationId xmlns:a16="http://schemas.microsoft.com/office/drawing/2014/main" id="{705996DB-9FE8-8DA0-D6B4-80E1F3A3A230}"/>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3" name="Slide Number Placeholder 2">
            <a:extLst>
              <a:ext uri="{FF2B5EF4-FFF2-40B4-BE49-F238E27FC236}">
                <a16:creationId xmlns:a16="http://schemas.microsoft.com/office/drawing/2014/main" id="{2FE31B76-2D5A-A6C1-F33C-71AF8F4E00CA}"/>
              </a:ext>
            </a:extLst>
          </p:cNvPr>
          <p:cNvSpPr>
            <a:spLocks noGrp="1"/>
          </p:cNvSpPr>
          <p:nvPr>
            <p:ph type="sldNum" sz="quarter" idx="12"/>
          </p:nvPr>
        </p:nvSpPr>
        <p:spPr/>
        <p:txBody>
          <a:bodyPr/>
          <a:lstStyle/>
          <a:p>
            <a:fld id="{3DE63756-DC0D-4723-9F57-4AB51C54E73D}" type="slidenum">
              <a:rPr lang="en-US" smtClean="0"/>
              <a:t>8</a:t>
            </a:fld>
            <a:endParaRPr lang="en-US"/>
          </a:p>
        </p:txBody>
      </p:sp>
    </p:spTree>
    <p:extLst>
      <p:ext uri="{BB962C8B-B14F-4D97-AF65-F5344CB8AC3E}">
        <p14:creationId xmlns:p14="http://schemas.microsoft.com/office/powerpoint/2010/main" val="2535908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30D2C-3668-F00C-190C-87ED2A8A1FCB}"/>
              </a:ext>
            </a:extLst>
          </p:cNvPr>
          <p:cNvSpPr>
            <a:spLocks noGrp="1"/>
          </p:cNvSpPr>
          <p:nvPr>
            <p:ph type="title"/>
          </p:nvPr>
        </p:nvSpPr>
        <p:spPr>
          <a:xfrm>
            <a:off x="774358" y="569127"/>
            <a:ext cx="10515600" cy="633233"/>
          </a:xfrm>
        </p:spPr>
        <p:txBody>
          <a:bodyPr>
            <a:normAutofit/>
          </a:bodyPr>
          <a:lstStyle/>
          <a:p>
            <a:r>
              <a:rPr lang="en-US" sz="3400" b="1" dirty="0"/>
              <a:t>Traffic and Engagement:</a:t>
            </a:r>
          </a:p>
        </p:txBody>
      </p:sp>
      <p:pic>
        <p:nvPicPr>
          <p:cNvPr id="4" name="Picture 3">
            <a:extLst>
              <a:ext uri="{FF2B5EF4-FFF2-40B4-BE49-F238E27FC236}">
                <a16:creationId xmlns:a16="http://schemas.microsoft.com/office/drawing/2014/main" id="{3ECC1E69-0E8A-2B96-1B05-9B328E54411D}"/>
              </a:ext>
            </a:extLst>
          </p:cNvPr>
          <p:cNvPicPr>
            <a:picLocks noChangeAspect="1"/>
          </p:cNvPicPr>
          <p:nvPr/>
        </p:nvPicPr>
        <p:blipFill>
          <a:blip r:embed="rId2"/>
          <a:stretch>
            <a:fillRect/>
          </a:stretch>
        </p:blipFill>
        <p:spPr>
          <a:xfrm>
            <a:off x="462799" y="1606672"/>
            <a:ext cx="11266402" cy="4474598"/>
          </a:xfrm>
          <a:prstGeom prst="rect">
            <a:avLst/>
          </a:prstGeom>
          <a:ln>
            <a:solidFill>
              <a:schemeClr val="tx1"/>
            </a:solidFill>
          </a:ln>
        </p:spPr>
      </p:pic>
      <p:sp>
        <p:nvSpPr>
          <p:cNvPr id="3" name="TextBox 2">
            <a:extLst>
              <a:ext uri="{FF2B5EF4-FFF2-40B4-BE49-F238E27FC236}">
                <a16:creationId xmlns:a16="http://schemas.microsoft.com/office/drawing/2014/main" id="{21A5351F-976A-D761-8AE1-39EE43AFCA65}"/>
              </a:ext>
            </a:extLst>
          </p:cNvPr>
          <p:cNvSpPr txBox="1"/>
          <p:nvPr/>
        </p:nvSpPr>
        <p:spPr>
          <a:xfrm>
            <a:off x="10341311" y="6552357"/>
            <a:ext cx="1641879" cy="369332"/>
          </a:xfrm>
          <a:prstGeom prst="rect">
            <a:avLst/>
          </a:prstGeom>
          <a:noFill/>
        </p:spPr>
        <p:txBody>
          <a:bodyPr wrap="square" rtlCol="0">
            <a:spAutoFit/>
          </a:bodyPr>
          <a:lstStyle/>
          <a:p>
            <a:r>
              <a:rPr lang="en-US" dirty="0"/>
              <a:t>Team Ovulife</a:t>
            </a:r>
          </a:p>
        </p:txBody>
      </p:sp>
      <p:sp>
        <p:nvSpPr>
          <p:cNvPr id="5" name="Slide Number Placeholder 4">
            <a:extLst>
              <a:ext uri="{FF2B5EF4-FFF2-40B4-BE49-F238E27FC236}">
                <a16:creationId xmlns:a16="http://schemas.microsoft.com/office/drawing/2014/main" id="{62377A87-648B-3AA0-5391-270CB21E42DD}"/>
              </a:ext>
            </a:extLst>
          </p:cNvPr>
          <p:cNvSpPr>
            <a:spLocks noGrp="1"/>
          </p:cNvSpPr>
          <p:nvPr>
            <p:ph type="sldNum" sz="quarter" idx="12"/>
          </p:nvPr>
        </p:nvSpPr>
        <p:spPr/>
        <p:txBody>
          <a:bodyPr/>
          <a:lstStyle/>
          <a:p>
            <a:fld id="{3DE63756-DC0D-4723-9F57-4AB51C54E73D}" type="slidenum">
              <a:rPr lang="en-US" smtClean="0"/>
              <a:t>9</a:t>
            </a:fld>
            <a:endParaRPr lang="en-US"/>
          </a:p>
        </p:txBody>
      </p:sp>
      <p:sp>
        <p:nvSpPr>
          <p:cNvPr id="6" name="Rectangle 5">
            <a:extLst>
              <a:ext uri="{FF2B5EF4-FFF2-40B4-BE49-F238E27FC236}">
                <a16:creationId xmlns:a16="http://schemas.microsoft.com/office/drawing/2014/main" id="{B31CE02D-AB80-D3E1-B779-35A49A15B440}"/>
              </a:ext>
            </a:extLst>
          </p:cNvPr>
          <p:cNvSpPr/>
          <p:nvPr/>
        </p:nvSpPr>
        <p:spPr>
          <a:xfrm>
            <a:off x="789514" y="3576769"/>
            <a:ext cx="2928709" cy="31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E84FFB4-DCB0-769D-D3E8-3901C65858BE}"/>
              </a:ext>
            </a:extLst>
          </p:cNvPr>
          <p:cNvSpPr/>
          <p:nvPr/>
        </p:nvSpPr>
        <p:spPr>
          <a:xfrm>
            <a:off x="4654202" y="3609893"/>
            <a:ext cx="2928709" cy="31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5C46B3-3C27-F631-6FA5-9F20B798ECD6}"/>
              </a:ext>
            </a:extLst>
          </p:cNvPr>
          <p:cNvSpPr/>
          <p:nvPr/>
        </p:nvSpPr>
        <p:spPr>
          <a:xfrm>
            <a:off x="8391335" y="3570137"/>
            <a:ext cx="2928709" cy="31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2525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26F596946475147A1521C3091C678CB" ma:contentTypeVersion="0" ma:contentTypeDescription="Create a new document." ma:contentTypeScope="" ma:versionID="b13dd2c0d11ddddb43bb111cb5993621">
  <xsd:schema xmlns:xsd="http://www.w3.org/2001/XMLSchema" xmlns:xs="http://www.w3.org/2001/XMLSchema" xmlns:p="http://schemas.microsoft.com/office/2006/metadata/properties" targetNamespace="http://schemas.microsoft.com/office/2006/metadata/properties" ma:root="true" ma:fieldsID="2998aaeeabc8997ab8f28507a772267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2E952C-A865-4184-A1F8-2968B0209B81}">
  <ds:schemaRef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purl.org/dc/terms/"/>
    <ds:schemaRef ds:uri="http://schemas.microsoft.com/office/infopath/2007/PartnerControls"/>
  </ds:schemaRefs>
</ds:datastoreItem>
</file>

<file path=customXml/itemProps2.xml><?xml version="1.0" encoding="utf-8"?>
<ds:datastoreItem xmlns:ds="http://schemas.openxmlformats.org/officeDocument/2006/customXml" ds:itemID="{4B314913-E466-4648-A116-F0B1F8FFAED9}">
  <ds:schemaRefs>
    <ds:schemaRef ds:uri="http://schemas.microsoft.com/sharepoint/v3/contenttype/forms"/>
  </ds:schemaRefs>
</ds:datastoreItem>
</file>

<file path=customXml/itemProps3.xml><?xml version="1.0" encoding="utf-8"?>
<ds:datastoreItem xmlns:ds="http://schemas.openxmlformats.org/officeDocument/2006/customXml" ds:itemID="{1C077924-793F-459A-82A0-60A5F01D6F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TM03457510[[fn=Savon]]</Template>
  <TotalTime>3358</TotalTime>
  <Words>1288</Words>
  <Application>Microsoft Office PowerPoint</Application>
  <PresentationFormat>Widescreen</PresentationFormat>
  <Paragraphs>153</Paragraphs>
  <Slides>24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Century Gothic</vt:lpstr>
      <vt:lpstr>Garamond</vt:lpstr>
      <vt:lpstr>Söhne</vt:lpstr>
      <vt:lpstr>Wingdings</vt:lpstr>
      <vt:lpstr>Savon</vt:lpstr>
      <vt:lpstr>               Team Ovulife</vt:lpstr>
      <vt:lpstr>PowerPoint Presentation</vt:lpstr>
      <vt:lpstr>PowerPoint Presentation</vt:lpstr>
      <vt:lpstr>Meet The Team </vt:lpstr>
      <vt:lpstr>PowerPoint Presentation</vt:lpstr>
      <vt:lpstr>PowerPoint Presentation</vt:lpstr>
      <vt:lpstr>PowerPoint Presentation</vt:lpstr>
      <vt:lpstr>PowerPoint Presentation</vt:lpstr>
      <vt:lpstr>Traffic and Engagement:</vt:lpstr>
      <vt:lpstr>Traffic and Engagement – Monthly Visit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Ramisetti, Rajani</dc:creator>
  <cp:lastModifiedBy>Shaik, Al Aftab Mohammad</cp:lastModifiedBy>
  <cp:revision>12</cp:revision>
  <dcterms:created xsi:type="dcterms:W3CDTF">2024-03-16T22:47:53Z</dcterms:created>
  <dcterms:modified xsi:type="dcterms:W3CDTF">2024-09-24T22:52:36Z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0x010100926F596946475147A1521C3091C678CB</vt:lpwstr>
  </property>
</Properties>
</file>